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notesMasterIdLst>
    <p:notesMasterId r:id="rId40"/>
  </p:notesMasterIdLst>
  <p:sldIdLst>
    <p:sldId id="292" r:id="rId3"/>
    <p:sldId id="291" r:id="rId4"/>
    <p:sldId id="287" r:id="rId5"/>
    <p:sldId id="286" r:id="rId6"/>
    <p:sldId id="288" r:id="rId7"/>
    <p:sldId id="290" r:id="rId8"/>
    <p:sldId id="314" r:id="rId9"/>
    <p:sldId id="315" r:id="rId10"/>
    <p:sldId id="284" r:id="rId11"/>
    <p:sldId id="285" r:id="rId12"/>
    <p:sldId id="311" r:id="rId13"/>
    <p:sldId id="310" r:id="rId14"/>
    <p:sldId id="312" r:id="rId15"/>
    <p:sldId id="313" r:id="rId16"/>
    <p:sldId id="273" r:id="rId17"/>
    <p:sldId id="289" r:id="rId18"/>
    <p:sldId id="274" r:id="rId19"/>
    <p:sldId id="283" r:id="rId20"/>
    <p:sldId id="275" r:id="rId21"/>
    <p:sldId id="309" r:id="rId22"/>
    <p:sldId id="276" r:id="rId23"/>
    <p:sldId id="297" r:id="rId24"/>
    <p:sldId id="298" r:id="rId25"/>
    <p:sldId id="316" r:id="rId26"/>
    <p:sldId id="307" r:id="rId27"/>
    <p:sldId id="299" r:id="rId28"/>
    <p:sldId id="306" r:id="rId29"/>
    <p:sldId id="278" r:id="rId30"/>
    <p:sldId id="264" r:id="rId31"/>
    <p:sldId id="265" r:id="rId32"/>
    <p:sldId id="266" r:id="rId33"/>
    <p:sldId id="277" r:id="rId34"/>
    <p:sldId id="301" r:id="rId35"/>
    <p:sldId id="303" r:id="rId36"/>
    <p:sldId id="304" r:id="rId37"/>
    <p:sldId id="305"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77F00"/>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6" autoAdjust="0"/>
    <p:restoredTop sz="94660"/>
  </p:normalViewPr>
  <p:slideViewPr>
    <p:cSldViewPr snapToGrid="0" showGuides="1">
      <p:cViewPr varScale="1">
        <p:scale>
          <a:sx n="81" d="100"/>
          <a:sy n="81" d="100"/>
        </p:scale>
        <p:origin x="45" y="60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17.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3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1.wmf"/><Relationship Id="rId1" Type="http://schemas.openxmlformats.org/officeDocument/2006/relationships/image" Target="../media/image33.wmf"/><Relationship Id="rId4" Type="http://schemas.openxmlformats.org/officeDocument/2006/relationships/image" Target="../media/image3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95952-C596-4DFB-9ED1-FC84E023306C}" type="datetimeFigureOut">
              <a:rPr lang="en-US" smtClean="0"/>
              <a:t>11/14/2019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87FDD-1A9C-4BCB-9442-6D95495A7F77}" type="slidenum">
              <a:rPr lang="en-US" smtClean="0"/>
              <a:t>‹#›</a:t>
            </a:fld>
            <a:endParaRPr lang="en-US"/>
          </a:p>
        </p:txBody>
      </p:sp>
    </p:spTree>
    <p:extLst>
      <p:ext uri="{BB962C8B-B14F-4D97-AF65-F5344CB8AC3E}">
        <p14:creationId xmlns:p14="http://schemas.microsoft.com/office/powerpoint/2010/main" val="2377196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B420B-49A4-44C0-9D99-FBE504B6A9C6}"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2501859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B420B-49A4-44C0-9D99-FBE504B6A9C6}"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1374085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B420B-49A4-44C0-9D99-FBE504B6A9C6}"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126072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04A3C79E-9C3F-3149-B7A0-642F117FAABF}" type="slidenum">
              <a:rPr lang="en-US"/>
              <a:pPr/>
              <a:t>‹#›</a:t>
            </a:fld>
            <a:endParaRPr lang="en-US"/>
          </a:p>
        </p:txBody>
      </p:sp>
    </p:spTree>
    <p:extLst>
      <p:ext uri="{BB962C8B-B14F-4D97-AF65-F5344CB8AC3E}">
        <p14:creationId xmlns:p14="http://schemas.microsoft.com/office/powerpoint/2010/main" val="833615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5403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35127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16745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0" y="685800"/>
            <a:ext cx="59944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685800"/>
            <a:ext cx="5994400" cy="6019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65291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40498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3151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43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B420B-49A4-44C0-9D99-FBE504B6A9C6}"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2382687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96514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01474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5419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705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894080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8315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a:prstGeom prst="rect">
            <a:avLst/>
          </a:prstGeom>
        </p:spPr>
        <p:txBody>
          <a:bodyPr/>
          <a:lstStyle>
            <a:lvl1pPr>
              <a:defRPr/>
            </a:lvl1pPr>
          </a:lstStyle>
          <a:p>
            <a:fld id="{04A3C79E-9C3F-3149-B7A0-642F117FAABF}" type="slidenum">
              <a:rPr lang="en-US"/>
              <a:pPr/>
              <a:t>‹#›</a:t>
            </a:fld>
            <a:endParaRPr lang="en-US"/>
          </a:p>
        </p:txBody>
      </p:sp>
    </p:spTree>
    <p:extLst>
      <p:ext uri="{BB962C8B-B14F-4D97-AF65-F5344CB8AC3E}">
        <p14:creationId xmlns:p14="http://schemas.microsoft.com/office/powerpoint/2010/main" val="3061306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8B420B-49A4-44C0-9D99-FBE504B6A9C6}" type="datetimeFigureOut">
              <a:rPr lang="en-US" smtClean="0"/>
              <a:t>11/14/2019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3864937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B420B-49A4-44C0-9D99-FBE504B6A9C6}"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423330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B420B-49A4-44C0-9D99-FBE504B6A9C6}" type="datetimeFigureOut">
              <a:rPr lang="en-US" smtClean="0"/>
              <a:t>11/14/2019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297533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B420B-49A4-44C0-9D99-FBE504B6A9C6}" type="datetimeFigureOut">
              <a:rPr lang="en-US" smtClean="0"/>
              <a:t>11/14/2019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227276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B420B-49A4-44C0-9D99-FBE504B6A9C6}" type="datetimeFigureOut">
              <a:rPr lang="en-US" smtClean="0"/>
              <a:t>11/14/2019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772520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8B420B-49A4-44C0-9D99-FBE504B6A9C6}"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982336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98B420B-49A4-44C0-9D99-FBE504B6A9C6}" type="datetimeFigureOut">
              <a:rPr lang="en-US" smtClean="0"/>
              <a:t>11/14/2019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1B6E20-C366-41B1-A516-6D5234C82C6F}" type="slidenum">
              <a:rPr lang="en-US" smtClean="0"/>
              <a:t>‹#›</a:t>
            </a:fld>
            <a:endParaRPr lang="en-US"/>
          </a:p>
        </p:txBody>
      </p:sp>
    </p:spTree>
    <p:extLst>
      <p:ext uri="{BB962C8B-B14F-4D97-AF65-F5344CB8AC3E}">
        <p14:creationId xmlns:p14="http://schemas.microsoft.com/office/powerpoint/2010/main" val="101967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B420B-49A4-44C0-9D99-FBE504B6A9C6}" type="datetimeFigureOut">
              <a:rPr lang="en-US" smtClean="0"/>
              <a:t>11/14/2019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B6E20-C366-41B1-A516-6D5234C82C6F}" type="slidenum">
              <a:rPr lang="en-US" smtClean="0"/>
              <a:t>‹#›</a:t>
            </a:fld>
            <a:endParaRPr lang="en-US"/>
          </a:p>
        </p:txBody>
      </p:sp>
    </p:spTree>
    <p:extLst>
      <p:ext uri="{BB962C8B-B14F-4D97-AF65-F5344CB8AC3E}">
        <p14:creationId xmlns:p14="http://schemas.microsoft.com/office/powerpoint/2010/main" val="2575321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320800" y="0"/>
            <a:ext cx="9550400" cy="533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SLIDE TITLE</a:t>
            </a:r>
          </a:p>
        </p:txBody>
      </p:sp>
      <p:sp>
        <p:nvSpPr>
          <p:cNvPr id="1028" name="Rectangle 4"/>
          <p:cNvSpPr>
            <a:spLocks noGrp="1" noChangeArrowheads="1"/>
          </p:cNvSpPr>
          <p:nvPr>
            <p:ph type="body" idx="1"/>
          </p:nvPr>
        </p:nvSpPr>
        <p:spPr bwMode="auto">
          <a:xfrm>
            <a:off x="0" y="685800"/>
            <a:ext cx="12192000" cy="6019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 Fourth Level</a:t>
            </a:r>
          </a:p>
          <a:p>
            <a:pPr lvl="4"/>
            <a:r>
              <a:rPr lang="en-US"/>
              <a:t> Fifth Level</a:t>
            </a:r>
          </a:p>
          <a:p>
            <a:pPr lvl="4"/>
            <a:endParaRPr lang="en-US"/>
          </a:p>
        </p:txBody>
      </p:sp>
      <p:sp>
        <p:nvSpPr>
          <p:cNvPr id="1030" name="Rectangle 6"/>
          <p:cNvSpPr>
            <a:spLocks noChangeArrowheads="1"/>
          </p:cNvSpPr>
          <p:nvPr/>
        </p:nvSpPr>
        <p:spPr bwMode="auto">
          <a:xfrm>
            <a:off x="7823200" y="76201"/>
            <a:ext cx="3784600" cy="3397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50000"/>
              </a:spcBef>
              <a:spcAft>
                <a:spcPct val="0"/>
              </a:spcAft>
            </a:pPr>
            <a:endParaRPr lang="en-US" sz="1400">
              <a:solidFill>
                <a:srgbClr val="E7F210"/>
              </a:solidFill>
              <a:latin typeface="Comic Sans MS" charset="0"/>
              <a:ea typeface="ＭＳ Ｐゴシック" charset="0"/>
            </a:endParaRPr>
          </a:p>
        </p:txBody>
      </p:sp>
    </p:spTree>
    <p:extLst>
      <p:ext uri="{BB962C8B-B14F-4D97-AF65-F5344CB8AC3E}">
        <p14:creationId xmlns:p14="http://schemas.microsoft.com/office/powerpoint/2010/main" val="3013243952"/>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2pPr>
      <a:lvl3pPr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3pPr>
      <a:lvl4pPr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4pPr>
      <a:lvl5pPr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5pPr>
      <a:lvl6pPr marL="457200"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6pPr>
      <a:lvl7pPr marL="914400"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7pPr>
      <a:lvl8pPr marL="1371600"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8pPr>
      <a:lvl9pPr marL="1828800" algn="ctr" rtl="0" eaLnBrk="0" fontAlgn="base" hangingPunct="0">
        <a:lnSpc>
          <a:spcPct val="89000"/>
        </a:lnSpc>
        <a:spcBef>
          <a:spcPct val="0"/>
        </a:spcBef>
        <a:spcAft>
          <a:spcPct val="0"/>
        </a:spcAft>
        <a:defRPr sz="3600" b="1">
          <a:solidFill>
            <a:schemeClr val="tx2"/>
          </a:solidFill>
          <a:effectLst>
            <a:outerShdw blurRad="38100" dist="38100" dir="2700000" algn="tl">
              <a:srgbClr val="000000"/>
            </a:outerShdw>
          </a:effectLst>
          <a:latin typeface="Comic Sans MS" charset="0"/>
          <a:ea typeface="ＭＳ Ｐゴシック" charset="0"/>
        </a:defRPr>
      </a:lvl9pPr>
    </p:titleStyle>
    <p:bodyStyle>
      <a:lvl1pPr marL="285750" indent="-285750" algn="l" rtl="0" eaLnBrk="0" fontAlgn="base" hangingPunct="0">
        <a:lnSpc>
          <a:spcPct val="89000"/>
        </a:lnSpc>
        <a:spcBef>
          <a:spcPct val="30000"/>
        </a:spcBef>
        <a:spcAft>
          <a:spcPct val="0"/>
        </a:spcAft>
        <a:buClr>
          <a:schemeClr val="tx1"/>
        </a:buClr>
        <a:buSzPct val="50000"/>
        <a:buFont typeface="Monotype Sorts" charset="0"/>
        <a:buChar char="l"/>
        <a:defRPr sz="2000" b="1">
          <a:solidFill>
            <a:schemeClr val="tx1"/>
          </a:solidFill>
          <a:latin typeface="+mn-lt"/>
          <a:ea typeface="+mn-ea"/>
          <a:cs typeface="+mn-cs"/>
        </a:defRPr>
      </a:lvl1pPr>
      <a:lvl2pPr marL="628650" indent="-228600" algn="l" rtl="0" eaLnBrk="0" fontAlgn="base" hangingPunct="0">
        <a:lnSpc>
          <a:spcPct val="89000"/>
        </a:lnSpc>
        <a:spcBef>
          <a:spcPct val="30000"/>
        </a:spcBef>
        <a:spcAft>
          <a:spcPct val="0"/>
        </a:spcAft>
        <a:buClr>
          <a:schemeClr val="accent2"/>
        </a:buClr>
        <a:buSzPct val="50000"/>
        <a:buFont typeface="Monotype Sorts" charset="0"/>
        <a:buChar char="l"/>
        <a:defRPr b="1">
          <a:solidFill>
            <a:schemeClr val="accent2"/>
          </a:solidFill>
          <a:latin typeface="+mn-lt"/>
          <a:ea typeface="+mn-ea"/>
        </a:defRPr>
      </a:lvl2pPr>
      <a:lvl3pPr marL="971550" indent="-228600" algn="l" rtl="0" eaLnBrk="0" fontAlgn="base" hangingPunct="0">
        <a:lnSpc>
          <a:spcPct val="89000"/>
        </a:lnSpc>
        <a:spcBef>
          <a:spcPct val="30000"/>
        </a:spcBef>
        <a:spcAft>
          <a:spcPct val="0"/>
        </a:spcAft>
        <a:buClr>
          <a:srgbClr val="FAFD00"/>
        </a:buClr>
        <a:buSzPct val="50000"/>
        <a:buFont typeface="Monotype Sorts" charset="0"/>
        <a:buChar char="l"/>
        <a:defRPr b="1">
          <a:solidFill>
            <a:srgbClr val="FAFD00"/>
          </a:solidFill>
          <a:latin typeface="+mn-lt"/>
          <a:ea typeface="+mn-ea"/>
        </a:defRPr>
      </a:lvl3pPr>
      <a:lvl4pPr marL="1257300" indent="-171450" algn="l" rtl="0" eaLnBrk="0" fontAlgn="base" hangingPunct="0">
        <a:lnSpc>
          <a:spcPct val="89000"/>
        </a:lnSpc>
        <a:spcBef>
          <a:spcPct val="30000"/>
        </a:spcBef>
        <a:spcAft>
          <a:spcPct val="0"/>
        </a:spcAft>
        <a:buSzPct val="50000"/>
        <a:buFont typeface="Monotype Sorts" charset="0"/>
        <a:buChar char="l"/>
        <a:defRPr b="1">
          <a:solidFill>
            <a:schemeClr val="accent1"/>
          </a:solidFill>
          <a:latin typeface="+mn-lt"/>
          <a:ea typeface="+mn-ea"/>
        </a:defRPr>
      </a:lvl4pPr>
      <a:lvl5pPr marL="1543050" indent="-171450" algn="l" rtl="0" eaLnBrk="0" fontAlgn="base" hangingPunct="0">
        <a:lnSpc>
          <a:spcPct val="89000"/>
        </a:lnSpc>
        <a:spcBef>
          <a:spcPct val="30000"/>
        </a:spcBef>
        <a:spcAft>
          <a:spcPct val="0"/>
        </a:spcAft>
        <a:buSzPct val="50000"/>
        <a:buFont typeface="Monotype Sorts" charset="0"/>
        <a:buChar char="l"/>
        <a:defRPr b="1">
          <a:solidFill>
            <a:schemeClr val="tx1"/>
          </a:solidFill>
          <a:latin typeface="+mn-lt"/>
          <a:ea typeface="+mn-ea"/>
        </a:defRPr>
      </a:lvl5pPr>
      <a:lvl6pPr marL="2000250" indent="-171450" algn="l" rtl="0" eaLnBrk="0" fontAlgn="base" hangingPunct="0">
        <a:lnSpc>
          <a:spcPct val="89000"/>
        </a:lnSpc>
        <a:spcBef>
          <a:spcPct val="30000"/>
        </a:spcBef>
        <a:spcAft>
          <a:spcPct val="0"/>
        </a:spcAft>
        <a:buSzPct val="50000"/>
        <a:buFont typeface="Monotype Sorts" charset="0"/>
        <a:buChar char="l"/>
        <a:defRPr b="1">
          <a:solidFill>
            <a:schemeClr val="tx1"/>
          </a:solidFill>
          <a:latin typeface="+mn-lt"/>
          <a:ea typeface="+mn-ea"/>
        </a:defRPr>
      </a:lvl6pPr>
      <a:lvl7pPr marL="2457450" indent="-171450" algn="l" rtl="0" eaLnBrk="0" fontAlgn="base" hangingPunct="0">
        <a:lnSpc>
          <a:spcPct val="89000"/>
        </a:lnSpc>
        <a:spcBef>
          <a:spcPct val="30000"/>
        </a:spcBef>
        <a:spcAft>
          <a:spcPct val="0"/>
        </a:spcAft>
        <a:buSzPct val="50000"/>
        <a:buFont typeface="Monotype Sorts" charset="0"/>
        <a:buChar char="l"/>
        <a:defRPr b="1">
          <a:solidFill>
            <a:schemeClr val="tx1"/>
          </a:solidFill>
          <a:latin typeface="+mn-lt"/>
          <a:ea typeface="+mn-ea"/>
        </a:defRPr>
      </a:lvl7pPr>
      <a:lvl8pPr marL="2914650" indent="-171450" algn="l" rtl="0" eaLnBrk="0" fontAlgn="base" hangingPunct="0">
        <a:lnSpc>
          <a:spcPct val="89000"/>
        </a:lnSpc>
        <a:spcBef>
          <a:spcPct val="30000"/>
        </a:spcBef>
        <a:spcAft>
          <a:spcPct val="0"/>
        </a:spcAft>
        <a:buSzPct val="50000"/>
        <a:buFont typeface="Monotype Sorts" charset="0"/>
        <a:buChar char="l"/>
        <a:defRPr b="1">
          <a:solidFill>
            <a:schemeClr val="tx1"/>
          </a:solidFill>
          <a:latin typeface="+mn-lt"/>
          <a:ea typeface="+mn-ea"/>
        </a:defRPr>
      </a:lvl8pPr>
      <a:lvl9pPr marL="3371850" indent="-171450" algn="l" rtl="0" eaLnBrk="0" fontAlgn="base" hangingPunct="0">
        <a:lnSpc>
          <a:spcPct val="89000"/>
        </a:lnSpc>
        <a:spcBef>
          <a:spcPct val="30000"/>
        </a:spcBef>
        <a:spcAft>
          <a:spcPct val="0"/>
        </a:spcAft>
        <a:buSzPct val="50000"/>
        <a:buFont typeface="Monotype Sorts" charset="0"/>
        <a:buChar char="l"/>
        <a:defRPr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en.wikipedia.org/wiki/Quantum_supremacy#cite_note-4" TargetMode="External"/><Relationship Id="rId13" Type="http://schemas.openxmlformats.org/officeDocument/2006/relationships/hyperlink" Target="https://en.wikipedia.org/wiki/Quantum_supremacy#cite_note-6" TargetMode="External"/><Relationship Id="rId3" Type="http://schemas.openxmlformats.org/officeDocument/2006/relationships/hyperlink" Target="https://en.wikipedia.org/wiki/Quantum_supremacy#cite_note-:0-1" TargetMode="External"/><Relationship Id="rId7" Type="http://schemas.openxmlformats.org/officeDocument/2006/relationships/hyperlink" Target="https://en.wikipedia.org/wiki/Quantum_supremacy#cite_note-:13-3" TargetMode="External"/><Relationship Id="rId12" Type="http://schemas.openxmlformats.org/officeDocument/2006/relationships/hyperlink" Target="https://en.wikipedia.org/wiki/Richard_Feynman" TargetMode="External"/><Relationship Id="rId2" Type="http://schemas.openxmlformats.org/officeDocument/2006/relationships/hyperlink" Target="https://en.wikipedia.org/wiki/Quantum_computing" TargetMode="External"/><Relationship Id="rId1" Type="http://schemas.openxmlformats.org/officeDocument/2006/relationships/slideLayout" Target="../slideLayouts/slideLayout7.xml"/><Relationship Id="rId6" Type="http://schemas.openxmlformats.org/officeDocument/2006/relationships/hyperlink" Target="https://en.wikipedia.org/wiki/Time_complexity" TargetMode="External"/><Relationship Id="rId11" Type="http://schemas.openxmlformats.org/officeDocument/2006/relationships/hyperlink" Target="https://en.wikipedia.org/wiki/Quantum_supremacy#cite_note-manin1980vychislimoe-5" TargetMode="External"/><Relationship Id="rId5" Type="http://schemas.openxmlformats.org/officeDocument/2006/relationships/hyperlink" Target="https://en.wikipedia.org/wiki/Computational_complexity_theory" TargetMode="External"/><Relationship Id="rId10" Type="http://schemas.openxmlformats.org/officeDocument/2006/relationships/hyperlink" Target="https://en.wikipedia.org/wiki/Yuri_Manin" TargetMode="External"/><Relationship Id="rId4" Type="http://schemas.openxmlformats.org/officeDocument/2006/relationships/hyperlink" Target="https://en.wikipedia.org/wiki/Quantum_supremacy#cite_note-:12-2" TargetMode="External"/><Relationship Id="rId9" Type="http://schemas.openxmlformats.org/officeDocument/2006/relationships/hyperlink" Target="https://en.wikipedia.org/wiki/John_Preskill" TargetMode="Externa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5.emf"/><Relationship Id="rId5" Type="http://schemas.openxmlformats.org/officeDocument/2006/relationships/oleObject" Target="../embeddings/oleObject3.bin"/><Relationship Id="rId4" Type="http://schemas.openxmlformats.org/officeDocument/2006/relationships/image" Target="../media/image14.emf"/></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illinois.edu/"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8.emf"/><Relationship Id="rId11" Type="http://schemas.openxmlformats.org/officeDocument/2006/relationships/oleObject" Target="../embeddings/oleObject8.bin"/><Relationship Id="rId5" Type="http://schemas.openxmlformats.org/officeDocument/2006/relationships/oleObject" Target="../embeddings/oleObject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owardsdatascience.com/demystifying-quantum-gates-one-qubit-at-a-time-54404ed80640"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0.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32.wmf"/><Relationship Id="rId4" Type="http://schemas.openxmlformats.org/officeDocument/2006/relationships/image" Target="../media/image17.wmf"/><Relationship Id="rId9" Type="http://schemas.openxmlformats.org/officeDocument/2006/relationships/oleObject" Target="../embeddings/oleObject12.bin"/><Relationship Id="rId14"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31.wmf"/><Relationship Id="rId5" Type="http://schemas.openxmlformats.org/officeDocument/2006/relationships/oleObject" Target="../embeddings/oleObject16.bin"/><Relationship Id="rId10" Type="http://schemas.openxmlformats.org/officeDocument/2006/relationships/image" Target="../media/image35.wmf"/><Relationship Id="rId4" Type="http://schemas.openxmlformats.org/officeDocument/2006/relationships/image" Target="../media/image33.wmf"/><Relationship Id="rId9"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s://www.ibm.com/quantum-computin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factbasedinsight.com/quantum-outlook-2019/"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9A4C8F-4C3C-4DCB-9FD8-D94372465C1E}"/>
              </a:ext>
            </a:extLst>
          </p:cNvPr>
          <p:cNvSpPr txBox="1"/>
          <p:nvPr/>
        </p:nvSpPr>
        <p:spPr>
          <a:xfrm>
            <a:off x="2266265" y="6048888"/>
            <a:ext cx="9100056" cy="938719"/>
          </a:xfrm>
          <a:prstGeom prst="rect">
            <a:avLst/>
          </a:prstGeom>
          <a:noFill/>
        </p:spPr>
        <p:txBody>
          <a:bodyPr wrap="square" rtlCol="0">
            <a:spAutoFit/>
          </a:bodyPr>
          <a:lstStyle/>
          <a:p>
            <a:pPr>
              <a:spcAft>
                <a:spcPts val="1800"/>
              </a:spcAft>
            </a:pPr>
            <a:r>
              <a:rPr lang="en-US" sz="2000" b="1" dirty="0" smtClean="0">
                <a:solidFill>
                  <a:srgbClr val="003399"/>
                </a:solidFill>
                <a:ea typeface="Cambria Math" panose="02040503050406030204" pitchFamily="18" charset="0"/>
              </a:rPr>
              <a:t>Lecture 21:  Macroscopic quantum phenomena and superconductor qubits</a:t>
            </a:r>
          </a:p>
          <a:p>
            <a:pPr>
              <a:spcAft>
                <a:spcPts val="1800"/>
              </a:spcAft>
            </a:pPr>
            <a:endParaRPr lang="en-US" sz="2000" b="1" dirty="0">
              <a:solidFill>
                <a:srgbClr val="000099"/>
              </a:solidFill>
              <a:ea typeface="Cambria Math" panose="02040503050406030204" pitchFamily="18" charset="0"/>
            </a:endParaRPr>
          </a:p>
        </p:txBody>
      </p:sp>
      <p:sp>
        <p:nvSpPr>
          <p:cNvPr id="4" name="TextBox 3">
            <a:extLst>
              <a:ext uri="{FF2B5EF4-FFF2-40B4-BE49-F238E27FC236}">
                <a16:creationId xmlns:a16="http://schemas.microsoft.com/office/drawing/2014/main" id="{BF9A4C8F-4C3C-4DCB-9FD8-D94372465C1E}"/>
              </a:ext>
            </a:extLst>
          </p:cNvPr>
          <p:cNvSpPr txBox="1"/>
          <p:nvPr/>
        </p:nvSpPr>
        <p:spPr>
          <a:xfrm>
            <a:off x="1666978" y="261031"/>
            <a:ext cx="10281181" cy="400110"/>
          </a:xfrm>
          <a:prstGeom prst="rect">
            <a:avLst/>
          </a:prstGeom>
          <a:noFill/>
        </p:spPr>
        <p:txBody>
          <a:bodyPr wrap="square" rtlCol="0">
            <a:spAutoFit/>
          </a:bodyPr>
          <a:lstStyle/>
          <a:p>
            <a:pPr>
              <a:spcAft>
                <a:spcPts val="1800"/>
              </a:spcAft>
            </a:pPr>
            <a:r>
              <a:rPr lang="en-US" sz="2000" b="1" dirty="0" smtClean="0">
                <a:solidFill>
                  <a:srgbClr val="C00000"/>
                </a:solidFill>
                <a:ea typeface="Cambria Math" panose="02040503050406030204" pitchFamily="18" charset="0"/>
              </a:rPr>
              <a:t>Lecture 21:  Quantum Information Science and the role of Superconductivity </a:t>
            </a:r>
            <a:endParaRPr lang="en-US" sz="2000" b="1" dirty="0">
              <a:solidFill>
                <a:srgbClr val="C00000"/>
              </a:solidFill>
              <a:ea typeface="Cambria Math" panose="02040503050406030204" pitchFamily="18" charset="0"/>
            </a:endParaRPr>
          </a:p>
        </p:txBody>
      </p:sp>
      <p:sp>
        <p:nvSpPr>
          <p:cNvPr id="5" name="Rectangle 4"/>
          <p:cNvSpPr/>
          <p:nvPr/>
        </p:nvSpPr>
        <p:spPr>
          <a:xfrm>
            <a:off x="688814" y="6064277"/>
            <a:ext cx="1105239" cy="369332"/>
          </a:xfrm>
          <a:prstGeom prst="rect">
            <a:avLst/>
          </a:prstGeom>
        </p:spPr>
        <p:txBody>
          <a:bodyPr wrap="none">
            <a:spAutoFit/>
          </a:bodyPr>
          <a:lstStyle/>
          <a:p>
            <a:r>
              <a:rPr lang="en-US" dirty="0" smtClean="0">
                <a:ea typeface="Cambria Math" panose="02040503050406030204" pitchFamily="18" charset="0"/>
              </a:rPr>
              <a:t>Next time</a:t>
            </a:r>
            <a:endParaRPr lang="en-US" dirty="0"/>
          </a:p>
        </p:txBody>
      </p:sp>
      <p:sp>
        <p:nvSpPr>
          <p:cNvPr id="6" name="Rectangle 5"/>
          <p:cNvSpPr/>
          <p:nvPr/>
        </p:nvSpPr>
        <p:spPr>
          <a:xfrm>
            <a:off x="577750" y="243838"/>
            <a:ext cx="730521" cy="369332"/>
          </a:xfrm>
          <a:prstGeom prst="rect">
            <a:avLst/>
          </a:prstGeom>
        </p:spPr>
        <p:txBody>
          <a:bodyPr wrap="none">
            <a:spAutoFit/>
          </a:bodyPr>
          <a:lstStyle/>
          <a:p>
            <a:r>
              <a:rPr lang="en-US" dirty="0" smtClean="0">
                <a:ea typeface="Cambria Math" panose="02040503050406030204" pitchFamily="18" charset="0"/>
              </a:rPr>
              <a:t>Today</a:t>
            </a:r>
            <a:endParaRPr lang="en-US" dirty="0"/>
          </a:p>
        </p:txBody>
      </p:sp>
      <p:sp>
        <p:nvSpPr>
          <p:cNvPr id="7" name="Rectangle 6"/>
          <p:cNvSpPr/>
          <p:nvPr/>
        </p:nvSpPr>
        <p:spPr>
          <a:xfrm>
            <a:off x="419493" y="270411"/>
            <a:ext cx="1012873" cy="316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9493" y="6090850"/>
            <a:ext cx="1577451" cy="3161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5DFE85D-3962-4468-AC4C-76417401F8F1}"/>
              </a:ext>
            </a:extLst>
          </p:cNvPr>
          <p:cNvSpPr txBox="1"/>
          <p:nvPr/>
        </p:nvSpPr>
        <p:spPr>
          <a:xfrm>
            <a:off x="1106640" y="1506896"/>
            <a:ext cx="10101592" cy="2908489"/>
          </a:xfrm>
          <a:prstGeom prst="rect">
            <a:avLst/>
          </a:prstGeom>
          <a:noFill/>
        </p:spPr>
        <p:txBody>
          <a:bodyPr wrap="square" rtlCol="0">
            <a:spAutoFit/>
          </a:bodyPr>
          <a:lstStyle/>
          <a:p>
            <a:pPr>
              <a:spcAft>
                <a:spcPts val="1800"/>
              </a:spcAft>
            </a:pPr>
            <a:r>
              <a:rPr lang="en-US" dirty="0">
                <a:ea typeface="Cambria Math" panose="02040503050406030204" pitchFamily="18" charset="0"/>
              </a:rPr>
              <a:t>D</a:t>
            </a:r>
            <a:r>
              <a:rPr lang="en-US" dirty="0" smtClean="0">
                <a:ea typeface="Cambria Math" panose="02040503050406030204" pitchFamily="18" charset="0"/>
              </a:rPr>
              <a:t>iscussion of applications of superconductor materials and devices in five parts:</a:t>
            </a:r>
          </a:p>
          <a:p>
            <a:pPr marL="342900" indent="-342900">
              <a:spcAft>
                <a:spcPts val="1800"/>
              </a:spcAft>
              <a:buAutoNum type="arabicPeriod"/>
            </a:pPr>
            <a:r>
              <a:rPr lang="en-US" dirty="0" smtClean="0">
                <a:ea typeface="Cambria Math" panose="02040503050406030204" pitchFamily="18" charset="0"/>
              </a:rPr>
              <a:t>Overview of the quantum information landscape </a:t>
            </a:r>
            <a:endParaRPr lang="en-US" dirty="0">
              <a:ea typeface="Cambria Math" panose="02040503050406030204" pitchFamily="18" charset="0"/>
            </a:endParaRPr>
          </a:p>
          <a:p>
            <a:pPr marL="342900" indent="-342900">
              <a:spcAft>
                <a:spcPts val="1800"/>
              </a:spcAft>
              <a:buAutoNum type="arabicPeriod" startAt="2"/>
            </a:pPr>
            <a:r>
              <a:rPr lang="en-US" dirty="0" smtClean="0">
                <a:ea typeface="Cambria Math" panose="02040503050406030204" pitchFamily="18" charset="0"/>
              </a:rPr>
              <a:t>Macroscopic quantum phenomena in superconductor devices and superconductor qubits</a:t>
            </a:r>
          </a:p>
          <a:p>
            <a:pPr marL="342900" indent="-342900">
              <a:spcAft>
                <a:spcPts val="1800"/>
              </a:spcAft>
              <a:buAutoNum type="arabicPeriod" startAt="2"/>
            </a:pPr>
            <a:r>
              <a:rPr lang="en-US" dirty="0" smtClean="0">
                <a:ea typeface="Cambria Math" panose="02040503050406030204" pitchFamily="18" charset="0"/>
              </a:rPr>
              <a:t>Transmon qubit --- the leading qubit platform</a:t>
            </a:r>
          </a:p>
          <a:p>
            <a:pPr marL="342900" indent="-342900">
              <a:spcAft>
                <a:spcPts val="1800"/>
              </a:spcAft>
              <a:buAutoNum type="arabicPeriod" startAt="2"/>
            </a:pPr>
            <a:r>
              <a:rPr lang="en-US" dirty="0" smtClean="0">
                <a:ea typeface="Cambria Math" panose="02040503050406030204" pitchFamily="18" charset="0"/>
              </a:rPr>
              <a:t>Topological superconducting qubits based on Majorana fermion states</a:t>
            </a:r>
          </a:p>
          <a:p>
            <a:pPr marL="342900" indent="-342900">
              <a:spcAft>
                <a:spcPts val="1800"/>
              </a:spcAft>
              <a:buFontTx/>
              <a:buAutoNum type="arabicPeriod" startAt="2"/>
            </a:pPr>
            <a:r>
              <a:rPr lang="en-US" dirty="0" smtClean="0">
                <a:ea typeface="Cambria Math" panose="02040503050406030204" pitchFamily="18" charset="0"/>
              </a:rPr>
              <a:t>S-TI-S Josephson junctions --- a </a:t>
            </a:r>
            <a:r>
              <a:rPr lang="en-US" dirty="0" smtClean="0">
                <a:ea typeface="Cambria Math" panose="02040503050406030204" pitchFamily="18" charset="0"/>
              </a:rPr>
              <a:t>compelling platform</a:t>
            </a:r>
            <a:endParaRPr lang="en-US" dirty="0" smtClean="0">
              <a:ea typeface="Cambria Math" panose="02040503050406030204" pitchFamily="18" charset="0"/>
            </a:endParaRPr>
          </a:p>
        </p:txBody>
      </p:sp>
      <p:sp>
        <p:nvSpPr>
          <p:cNvPr id="10" name="Right Arrow 9"/>
          <p:cNvSpPr/>
          <p:nvPr/>
        </p:nvSpPr>
        <p:spPr>
          <a:xfrm>
            <a:off x="577750" y="2148738"/>
            <a:ext cx="389206" cy="17350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1937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1558925" y="685800"/>
            <a:ext cx="9067800" cy="39624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195587" name="Rectangle 3"/>
          <p:cNvSpPr>
            <a:spLocks noChangeArrowheads="1"/>
          </p:cNvSpPr>
          <p:nvPr/>
        </p:nvSpPr>
        <p:spPr bwMode="auto">
          <a:xfrm>
            <a:off x="1524000" y="-228600"/>
            <a:ext cx="91440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lgn="ctr" eaLnBrk="0" fontAlgn="base" hangingPunct="0">
              <a:spcBef>
                <a:spcPct val="0"/>
              </a:spcBef>
              <a:spcAft>
                <a:spcPct val="0"/>
              </a:spcAft>
            </a:pPr>
            <a:r>
              <a:rPr lang="en-US" sz="3600" u="sng">
                <a:solidFill>
                  <a:srgbClr val="0000FF"/>
                </a:solidFill>
                <a:latin typeface="Arial" charset="0"/>
                <a:ea typeface="ＭＳ Ｐゴシック" charset="0"/>
              </a:rPr>
              <a:t>Entangled-Photon Quantum Cryptography</a:t>
            </a:r>
          </a:p>
        </p:txBody>
      </p:sp>
      <p:pic>
        <p:nvPicPr>
          <p:cNvPr id="19559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762000"/>
            <a:ext cx="8991600" cy="3879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195592" name="Rectangle 8"/>
          <p:cNvSpPr>
            <a:spLocks noChangeArrowheads="1"/>
          </p:cNvSpPr>
          <p:nvPr/>
        </p:nvSpPr>
        <p:spPr bwMode="auto">
          <a:xfrm>
            <a:off x="1630364" y="4800600"/>
            <a:ext cx="9037637" cy="205740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0" fontAlgn="base" hangingPunct="0">
              <a:spcBef>
                <a:spcPct val="0"/>
              </a:spcBef>
              <a:spcAft>
                <a:spcPts val="600"/>
              </a:spcAft>
              <a:buFont typeface="Times" charset="0"/>
              <a:buChar char="•"/>
            </a:pPr>
            <a:r>
              <a:rPr lang="en-US" sz="2000">
                <a:solidFill>
                  <a:srgbClr val="000000"/>
                </a:solidFill>
                <a:latin typeface="Arial" charset="0"/>
                <a:ea typeface="ＭＳ Ｐゴシック" charset="0"/>
              </a:rPr>
              <a:t> Alice &amp; Bob randomly measure polarization in the (HV) or the (45 45) basis.</a:t>
            </a:r>
          </a:p>
          <a:p>
            <a:pPr eaLnBrk="0" fontAlgn="base" hangingPunct="0">
              <a:spcBef>
                <a:spcPct val="0"/>
              </a:spcBef>
              <a:spcAft>
                <a:spcPts val="600"/>
              </a:spcAft>
              <a:buFontTx/>
              <a:buChar char="•"/>
            </a:pPr>
            <a:r>
              <a:rPr lang="en-US" sz="2000">
                <a:solidFill>
                  <a:srgbClr val="000000"/>
                </a:solidFill>
                <a:latin typeface="Arial" charset="0"/>
                <a:ea typeface="ＭＳ Ｐゴシック" charset="0"/>
              </a:rPr>
              <a:t> Discuss via a </a:t>
            </a:r>
            <a:r>
              <a:rPr lang="ja-JP" altLang="en-US" sz="2000">
                <a:solidFill>
                  <a:srgbClr val="000000"/>
                </a:solidFill>
                <a:latin typeface="Arial"/>
                <a:ea typeface="ＭＳ Ｐゴシック" charset="0"/>
              </a:rPr>
              <a:t>“</a:t>
            </a:r>
            <a:r>
              <a:rPr lang="en-US" sz="2000">
                <a:solidFill>
                  <a:srgbClr val="000000"/>
                </a:solidFill>
                <a:latin typeface="Arial" charset="0"/>
                <a:ea typeface="ＭＳ Ｐゴシック" charset="0"/>
              </a:rPr>
              <a:t>public channel</a:t>
            </a:r>
            <a:r>
              <a:rPr lang="ja-JP" altLang="en-US" sz="2000">
                <a:solidFill>
                  <a:srgbClr val="000000"/>
                </a:solidFill>
                <a:latin typeface="Arial"/>
                <a:ea typeface="ＭＳ Ｐゴシック" charset="0"/>
              </a:rPr>
              <a:t>”</a:t>
            </a:r>
            <a:r>
              <a:rPr lang="en-US" sz="2000">
                <a:solidFill>
                  <a:srgbClr val="000000"/>
                </a:solidFill>
                <a:latin typeface="Arial" charset="0"/>
                <a:ea typeface="ＭＳ Ｐゴシック" charset="0"/>
              </a:rPr>
              <a:t> which bases they used, </a:t>
            </a:r>
            <a:r>
              <a:rPr lang="en-US" sz="2000" i="1">
                <a:solidFill>
                  <a:srgbClr val="000000"/>
                </a:solidFill>
                <a:latin typeface="Arial" charset="0"/>
                <a:ea typeface="ＭＳ Ｐゴシック" charset="0"/>
              </a:rPr>
              <a:t>but not the results</a:t>
            </a:r>
            <a:r>
              <a:rPr lang="en-US" sz="2000">
                <a:solidFill>
                  <a:srgbClr val="000000"/>
                </a:solidFill>
                <a:latin typeface="Arial" charset="0"/>
                <a:ea typeface="ＭＳ Ｐゴシック" charset="0"/>
              </a:rPr>
              <a:t>.</a:t>
            </a:r>
          </a:p>
          <a:p>
            <a:pPr eaLnBrk="0" fontAlgn="base" hangingPunct="0">
              <a:spcBef>
                <a:spcPct val="0"/>
              </a:spcBef>
              <a:spcAft>
                <a:spcPts val="600"/>
              </a:spcAft>
              <a:buFontTx/>
              <a:buChar char="•"/>
            </a:pPr>
            <a:r>
              <a:rPr lang="en-US" sz="2000">
                <a:solidFill>
                  <a:srgbClr val="000000"/>
                </a:solidFill>
                <a:latin typeface="Arial" charset="0"/>
                <a:ea typeface="ＭＳ Ｐゴシック" charset="0"/>
              </a:rPr>
              <a:t> Discard cases (50%) where they used different bases </a:t>
            </a:r>
            <a:r>
              <a:rPr lang="en-US" sz="2000">
                <a:solidFill>
                  <a:srgbClr val="000000"/>
                </a:solidFill>
                <a:latin typeface="Arial" charset="0"/>
                <a:ea typeface="ＭＳ Ｐゴシック" charset="0"/>
                <a:cs typeface="Times" charset="0"/>
                <a:sym typeface="Wingdings" charset="0"/>
              </a:rPr>
              <a:t></a:t>
            </a:r>
            <a:r>
              <a:rPr lang="en-US" sz="2000">
                <a:solidFill>
                  <a:srgbClr val="000000"/>
                </a:solidFill>
                <a:latin typeface="Arial" charset="0"/>
                <a:ea typeface="ＭＳ Ｐゴシック" charset="0"/>
              </a:rPr>
              <a:t> uncorrelated results.</a:t>
            </a:r>
          </a:p>
          <a:p>
            <a:pPr eaLnBrk="0" fontAlgn="base" hangingPunct="0">
              <a:spcBef>
                <a:spcPct val="0"/>
              </a:spcBef>
              <a:spcAft>
                <a:spcPts val="600"/>
              </a:spcAft>
              <a:buFontTx/>
              <a:buChar char="•"/>
            </a:pPr>
            <a:r>
              <a:rPr lang="en-US" sz="2000">
                <a:solidFill>
                  <a:srgbClr val="000000"/>
                </a:solidFill>
                <a:latin typeface="Arial" charset="0"/>
                <a:ea typeface="ＭＳ Ｐゴシック" charset="0"/>
              </a:rPr>
              <a:t> Keep cases where they used the same basis </a:t>
            </a:r>
            <a:r>
              <a:rPr lang="en-US" sz="2000">
                <a:solidFill>
                  <a:srgbClr val="000000"/>
                </a:solidFill>
                <a:latin typeface="Arial" charset="0"/>
                <a:ea typeface="ＭＳ Ｐゴシック" charset="0"/>
                <a:cs typeface="Times" charset="0"/>
                <a:sym typeface="Wingdings" charset="0"/>
              </a:rPr>
              <a:t></a:t>
            </a:r>
            <a:r>
              <a:rPr lang="en-US" sz="2000">
                <a:solidFill>
                  <a:srgbClr val="000000"/>
                </a:solidFill>
                <a:latin typeface="Arial" charset="0"/>
                <a:ea typeface="ＭＳ Ｐゴシック" charset="0"/>
              </a:rPr>
              <a:t> </a:t>
            </a:r>
            <a:r>
              <a:rPr lang="en-US" sz="2000" i="1">
                <a:solidFill>
                  <a:srgbClr val="000000"/>
                </a:solidFill>
                <a:latin typeface="Arial" charset="0"/>
                <a:ea typeface="ＭＳ Ｐゴシック" charset="0"/>
              </a:rPr>
              <a:t>perfectly correlated results!</a:t>
            </a:r>
            <a:endParaRPr lang="en-US" sz="2000">
              <a:solidFill>
                <a:srgbClr val="000000"/>
              </a:solidFill>
              <a:latin typeface="Arial" charset="0"/>
              <a:ea typeface="ＭＳ Ｐゴシック" charset="0"/>
            </a:endParaRPr>
          </a:p>
          <a:p>
            <a:pPr eaLnBrk="0" fontAlgn="base" hangingPunct="0">
              <a:spcBef>
                <a:spcPct val="0"/>
              </a:spcBef>
              <a:spcAft>
                <a:spcPts val="600"/>
              </a:spcAft>
              <a:buFontTx/>
              <a:buChar char="•"/>
            </a:pPr>
            <a:r>
              <a:rPr lang="en-US" sz="2000">
                <a:solidFill>
                  <a:srgbClr val="000000"/>
                </a:solidFill>
                <a:latin typeface="Arial" charset="0"/>
                <a:ea typeface="ＭＳ Ｐゴシック" charset="0"/>
              </a:rPr>
              <a:t> Define H </a:t>
            </a:r>
            <a:r>
              <a:rPr lang="en-US" sz="2000">
                <a:solidFill>
                  <a:srgbClr val="000000"/>
                </a:solidFill>
                <a:latin typeface="Arial" charset="0"/>
                <a:ea typeface="ＭＳ Ｐゴシック" charset="0"/>
                <a:sym typeface="Symbol" charset="0"/>
              </a:rPr>
              <a:t></a:t>
            </a:r>
            <a:r>
              <a:rPr lang="ja-JP" altLang="en-US" sz="2000">
                <a:solidFill>
                  <a:srgbClr val="000000"/>
                </a:solidFill>
                <a:latin typeface="Arial"/>
                <a:ea typeface="ＭＳ Ｐゴシック" charset="0"/>
              </a:rPr>
              <a:t>“</a:t>
            </a:r>
            <a:r>
              <a:rPr lang="en-US" sz="2000">
                <a:solidFill>
                  <a:srgbClr val="000000"/>
                </a:solidFill>
                <a:latin typeface="Arial" charset="0"/>
                <a:ea typeface="ＭＳ Ｐゴシック" charset="0"/>
              </a:rPr>
              <a:t>0</a:t>
            </a:r>
            <a:r>
              <a:rPr lang="ja-JP" altLang="en-US" sz="2000">
                <a:solidFill>
                  <a:srgbClr val="000000"/>
                </a:solidFill>
                <a:latin typeface="Arial"/>
                <a:ea typeface="ＭＳ Ｐゴシック" charset="0"/>
              </a:rPr>
              <a:t>”</a:t>
            </a:r>
            <a:r>
              <a:rPr lang="en-US" sz="2000">
                <a:solidFill>
                  <a:srgbClr val="000000"/>
                </a:solidFill>
                <a:latin typeface="Arial" charset="0"/>
                <a:ea typeface="ＭＳ Ｐゴシック" charset="0"/>
              </a:rPr>
              <a:t> </a:t>
            </a:r>
            <a:r>
              <a:rPr lang="en-US" sz="2000">
                <a:solidFill>
                  <a:srgbClr val="000000"/>
                </a:solidFill>
                <a:latin typeface="Arial" charset="0"/>
                <a:ea typeface="ＭＳ Ｐゴシック" charset="0"/>
                <a:sym typeface="Symbol" charset="0"/>
              </a:rPr>
              <a:t></a:t>
            </a:r>
            <a:r>
              <a:rPr lang="en-US" sz="2000">
                <a:solidFill>
                  <a:srgbClr val="000000"/>
                </a:solidFill>
                <a:latin typeface="Arial" charset="0"/>
                <a:ea typeface="ＭＳ Ｐゴシック" charset="0"/>
              </a:rPr>
              <a:t>45, V </a:t>
            </a:r>
            <a:r>
              <a:rPr lang="en-US" sz="2000">
                <a:solidFill>
                  <a:srgbClr val="000000"/>
                </a:solidFill>
                <a:latin typeface="Arial" charset="0"/>
                <a:ea typeface="ＭＳ Ｐゴシック" charset="0"/>
                <a:sym typeface="Symbol" charset="0"/>
              </a:rPr>
              <a:t></a:t>
            </a:r>
            <a:r>
              <a:rPr lang="ja-JP" altLang="en-US" sz="2000">
                <a:solidFill>
                  <a:srgbClr val="000000"/>
                </a:solidFill>
                <a:latin typeface="Arial"/>
                <a:ea typeface="ＭＳ Ｐゴシック" charset="0"/>
              </a:rPr>
              <a:t>“</a:t>
            </a:r>
            <a:r>
              <a:rPr lang="en-US" sz="2000">
                <a:solidFill>
                  <a:srgbClr val="000000"/>
                </a:solidFill>
                <a:latin typeface="Arial" charset="0"/>
                <a:ea typeface="ＭＳ Ｐゴシック" charset="0"/>
              </a:rPr>
              <a:t>1</a:t>
            </a:r>
            <a:r>
              <a:rPr lang="ja-JP" altLang="en-US" sz="2000">
                <a:solidFill>
                  <a:srgbClr val="000000"/>
                </a:solidFill>
                <a:latin typeface="Arial"/>
                <a:ea typeface="ＭＳ Ｐゴシック" charset="0"/>
              </a:rPr>
              <a:t>”</a:t>
            </a:r>
            <a:r>
              <a:rPr lang="en-US" sz="2000">
                <a:solidFill>
                  <a:srgbClr val="000000"/>
                </a:solidFill>
                <a:latin typeface="Arial" charset="0"/>
                <a:ea typeface="ＭＳ Ｐゴシック" charset="0"/>
              </a:rPr>
              <a:t> </a:t>
            </a:r>
            <a:r>
              <a:rPr lang="en-US" sz="2000">
                <a:solidFill>
                  <a:srgbClr val="000000"/>
                </a:solidFill>
                <a:latin typeface="Arial" charset="0"/>
                <a:ea typeface="ＭＳ Ｐゴシック" charset="0"/>
                <a:sym typeface="Symbol" charset="0"/>
              </a:rPr>
              <a:t></a:t>
            </a:r>
            <a:r>
              <a:rPr lang="en-US" sz="2000">
                <a:solidFill>
                  <a:srgbClr val="000000"/>
                </a:solidFill>
                <a:latin typeface="Arial" charset="0"/>
                <a:ea typeface="ＭＳ Ｐゴシック" charset="0"/>
              </a:rPr>
              <a:t>45.    </a:t>
            </a:r>
            <a:r>
              <a:rPr lang="en-US" sz="2400" b="1">
                <a:solidFill>
                  <a:srgbClr val="ED181E"/>
                </a:solidFill>
                <a:effectLst>
                  <a:outerShdw blurRad="38100" dist="38100" dir="2700000" algn="tl">
                    <a:srgbClr val="000000"/>
                  </a:outerShdw>
                </a:effectLst>
                <a:latin typeface="Arial" charset="0"/>
                <a:ea typeface="ＭＳ Ｐゴシック" charset="0"/>
              </a:rPr>
              <a:t>They now share a secret key.</a:t>
            </a:r>
          </a:p>
        </p:txBody>
      </p:sp>
    </p:spTree>
    <p:extLst>
      <p:ext uri="{BB962C8B-B14F-4D97-AF65-F5344CB8AC3E}">
        <p14:creationId xmlns:p14="http://schemas.microsoft.com/office/powerpoint/2010/main" val="1512085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MooresLawgraph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432" y="709127"/>
            <a:ext cx="10349819" cy="58186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715" name="Rectangle 3"/>
          <p:cNvSpPr>
            <a:spLocks noChangeArrowheads="1"/>
          </p:cNvSpPr>
          <p:nvPr/>
        </p:nvSpPr>
        <p:spPr bwMode="auto">
          <a:xfrm>
            <a:off x="10518970" y="6446286"/>
            <a:ext cx="1481138"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92075" tIns="46038" rIns="92075" bIns="46038">
            <a:spAutoFit/>
          </a:bodyPr>
          <a:lstStyle/>
          <a:p>
            <a:pPr eaLnBrk="0" hangingPunct="0"/>
            <a:r>
              <a:rPr lang="en-US" sz="1600" b="1" dirty="0">
                <a:latin typeface="Arial Unicode MS" charset="0"/>
              </a:rPr>
              <a:t>Source:  Intel</a:t>
            </a:r>
          </a:p>
        </p:txBody>
      </p:sp>
      <p:sp>
        <p:nvSpPr>
          <p:cNvPr id="115716" name="Text Box 4"/>
          <p:cNvSpPr txBox="1">
            <a:spLocks noChangeArrowheads="1"/>
          </p:cNvSpPr>
          <p:nvPr/>
        </p:nvSpPr>
        <p:spPr bwMode="auto">
          <a:xfrm>
            <a:off x="3907682" y="62465"/>
            <a:ext cx="3479927" cy="8309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4800" b="1" dirty="0">
                <a:effectLst>
                  <a:outerShdw blurRad="38100" dist="38100" dir="2700000" algn="tl">
                    <a:srgbClr val="FFFFFF"/>
                  </a:outerShdw>
                </a:effectLst>
              </a:rPr>
              <a:t>Moore</a:t>
            </a:r>
            <a:r>
              <a:rPr lang="ja-JP" altLang="en-US" sz="4800" b="1" dirty="0">
                <a:effectLst>
                  <a:outerShdw blurRad="38100" dist="38100" dir="2700000" algn="tl">
                    <a:srgbClr val="FFFFFF"/>
                  </a:outerShdw>
                </a:effectLst>
                <a:latin typeface="Arial"/>
              </a:rPr>
              <a:t>’</a:t>
            </a:r>
            <a:r>
              <a:rPr lang="en-US" sz="4800" b="1" dirty="0">
                <a:effectLst>
                  <a:outerShdw blurRad="38100" dist="38100" dir="2700000" algn="tl">
                    <a:srgbClr val="FFFFFF"/>
                  </a:outerShdw>
                </a:effectLst>
              </a:rPr>
              <a:t>s Law</a:t>
            </a:r>
          </a:p>
        </p:txBody>
      </p:sp>
      <p:pic>
        <p:nvPicPr>
          <p:cNvPr id="115717" name="Picture 5" descr="moores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372" y="1742720"/>
            <a:ext cx="1028700" cy="145732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41399417"/>
      </p:ext>
    </p:extLst>
  </p:cSld>
  <p:clrMapOvr>
    <a:masterClrMapping/>
  </p:clrMapOvr>
  <p:transition advClick="0">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0798" y="99343"/>
            <a:ext cx="9220035" cy="6659314"/>
          </a:xfrm>
          <a:prstGeom prst="rect">
            <a:avLst/>
          </a:prstGeom>
        </p:spPr>
      </p:pic>
      <p:cxnSp>
        <p:nvCxnSpPr>
          <p:cNvPr id="6" name="Straight Connector 5"/>
          <p:cNvCxnSpPr/>
          <p:nvPr/>
        </p:nvCxnSpPr>
        <p:spPr>
          <a:xfrm flipV="1">
            <a:off x="2755641" y="1026367"/>
            <a:ext cx="7290318" cy="4878355"/>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90813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transis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7550" y="168275"/>
            <a:ext cx="5676900" cy="5676900"/>
          </a:xfrm>
          <a:prstGeom prst="rect">
            <a:avLst/>
          </a:prstGeom>
          <a:noFill/>
          <a:extLst>
            <a:ext uri="{909E8E84-426E-40dd-AFC4-6F175D3DCCD1}">
              <a14:hiddenFill xmlns="" xmlns:a14="http://schemas.microsoft.com/office/drawing/2010/main">
                <a:solidFill>
                  <a:srgbClr val="FFFFFF"/>
                </a:solidFill>
              </a14:hiddenFill>
            </a:ext>
          </a:extLst>
        </p:spPr>
      </p:pic>
      <p:sp>
        <p:nvSpPr>
          <p:cNvPr id="116739" name="Text Box 3"/>
          <p:cNvSpPr txBox="1">
            <a:spLocks noChangeArrowheads="1"/>
          </p:cNvSpPr>
          <p:nvPr/>
        </p:nvSpPr>
        <p:spPr bwMode="auto">
          <a:xfrm>
            <a:off x="3135314" y="5894388"/>
            <a:ext cx="5976937" cy="83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hangingPunct="0"/>
            <a:r>
              <a:rPr lang="en-US" sz="2400">
                <a:solidFill>
                  <a:schemeClr val="accent2"/>
                </a:solidFill>
                <a:latin typeface="Verdana" charset="0"/>
              </a:rPr>
              <a:t>The first solid-state transistor</a:t>
            </a:r>
          </a:p>
          <a:p>
            <a:pPr algn="ctr" eaLnBrk="0" hangingPunct="0"/>
            <a:r>
              <a:rPr lang="en-US" sz="2400">
                <a:solidFill>
                  <a:schemeClr val="accent2"/>
                </a:solidFill>
                <a:latin typeface="Verdana" charset="0"/>
              </a:rPr>
              <a:t>(Bardeen, Brattain &amp; Shockley, 1947)</a:t>
            </a:r>
          </a:p>
        </p:txBody>
      </p:sp>
    </p:spTree>
    <p:extLst>
      <p:ext uri="{BB962C8B-B14F-4D97-AF65-F5344CB8AC3E}">
        <p14:creationId xmlns:p14="http://schemas.microsoft.com/office/powerpoint/2010/main" val="4110494678"/>
      </p:ext>
    </p:extLst>
  </p:cSld>
  <p:clrMapOvr>
    <a:masterClrMapping/>
  </p:clrMapOvr>
  <p:transition advClick="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chip ant"/>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25614" y="247651"/>
            <a:ext cx="5995987" cy="4722813"/>
          </a:xfr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117763" name="Picture 3" descr="strained silicon transistor intel"/>
          <p:cNvPicPr>
            <a:picLocks noChangeAspect="1" noChangeArrowheads="1"/>
          </p:cNvPicPr>
          <p:nvPr/>
        </p:nvPicPr>
        <p:blipFill>
          <a:blip r:embed="rId3">
            <a:extLst>
              <a:ext uri="{28A0092B-C50C-407E-A947-70E740481C1C}">
                <a14:useLocalDpi xmlns:a14="http://schemas.microsoft.com/office/drawing/2010/main" val="0"/>
              </a:ext>
            </a:extLst>
          </a:blip>
          <a:srcRect l="33704"/>
          <a:stretch>
            <a:fillRect/>
          </a:stretch>
        </p:blipFill>
        <p:spPr bwMode="auto">
          <a:xfrm>
            <a:off x="6575425" y="3111500"/>
            <a:ext cx="2363788" cy="27638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4" name="Text Box 4"/>
          <p:cNvSpPr txBox="1">
            <a:spLocks noChangeArrowheads="1"/>
          </p:cNvSpPr>
          <p:nvPr/>
        </p:nvSpPr>
        <p:spPr bwMode="auto">
          <a:xfrm>
            <a:off x="8943975" y="3937001"/>
            <a:ext cx="1409360" cy="10156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a:effectLst>
                  <a:outerShdw blurRad="38100" dist="38100" dir="2700000" algn="tl">
                    <a:srgbClr val="FFFFFF"/>
                  </a:outerShdw>
                </a:effectLst>
                <a:latin typeface="Arial Unicode MS" charset="0"/>
              </a:rPr>
              <a:t>INTEL </a:t>
            </a:r>
          </a:p>
          <a:p>
            <a:pPr eaLnBrk="0" hangingPunct="0"/>
            <a:r>
              <a:rPr lang="en-US" sz="2000">
                <a:effectLst>
                  <a:outerShdw blurRad="38100" dist="38100" dir="2700000" algn="tl">
                    <a:srgbClr val="FFFFFF"/>
                  </a:outerShdw>
                </a:effectLst>
                <a:latin typeface="Arial Unicode MS" charset="0"/>
              </a:rPr>
              <a:t>Pentium 4 </a:t>
            </a:r>
          </a:p>
          <a:p>
            <a:pPr eaLnBrk="0" hangingPunct="0"/>
            <a:r>
              <a:rPr lang="en-US" sz="2000">
                <a:effectLst>
                  <a:outerShdw blurRad="38100" dist="38100" dir="2700000" algn="tl">
                    <a:srgbClr val="FFFFFF"/>
                  </a:outerShdw>
                </a:effectLst>
                <a:latin typeface="Arial Unicode MS" charset="0"/>
              </a:rPr>
              <a:t>transistor</a:t>
            </a:r>
          </a:p>
        </p:txBody>
      </p:sp>
      <p:sp>
        <p:nvSpPr>
          <p:cNvPr id="117765" name="Text Box 5"/>
          <p:cNvSpPr txBox="1">
            <a:spLocks noChangeArrowheads="1"/>
          </p:cNvSpPr>
          <p:nvPr/>
        </p:nvSpPr>
        <p:spPr bwMode="auto">
          <a:xfrm>
            <a:off x="7805738" y="417513"/>
            <a:ext cx="2832100" cy="976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b="1">
                <a:latin typeface="Arial Unicode MS" charset="0"/>
              </a:rPr>
              <a:t>The Ant and </a:t>
            </a:r>
          </a:p>
          <a:p>
            <a:pPr eaLnBrk="0" hangingPunct="0"/>
            <a:r>
              <a:rPr lang="en-US" sz="2000" b="1">
                <a:latin typeface="Arial Unicode MS" charset="0"/>
              </a:rPr>
              <a:t>the Pentium</a:t>
            </a:r>
          </a:p>
          <a:p>
            <a:pPr eaLnBrk="0" hangingPunct="0"/>
            <a:r>
              <a:rPr lang="en-US" b="1">
                <a:latin typeface="Arial Unicode MS" charset="0"/>
              </a:rPr>
              <a:t>~100 million transistors</a:t>
            </a:r>
          </a:p>
        </p:txBody>
      </p:sp>
      <p:sp>
        <p:nvSpPr>
          <p:cNvPr id="117766" name="Text Box 6"/>
          <p:cNvSpPr txBox="1">
            <a:spLocks noChangeArrowheads="1"/>
          </p:cNvSpPr>
          <p:nvPr/>
        </p:nvSpPr>
        <p:spPr bwMode="auto">
          <a:xfrm>
            <a:off x="8613776" y="5924550"/>
            <a:ext cx="1963999"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hangingPunct="0"/>
            <a:r>
              <a:rPr lang="en-US" sz="2000">
                <a:effectLst>
                  <a:outerShdw blurRad="38100" dist="38100" dir="2700000" algn="tl">
                    <a:srgbClr val="FFFFFF"/>
                  </a:outerShdw>
                </a:effectLst>
                <a:latin typeface="Arial Unicode MS" charset="0"/>
              </a:rPr>
              <a:t>Size of an atom</a:t>
            </a:r>
          </a:p>
          <a:p>
            <a:pPr eaLnBrk="0" hangingPunct="0"/>
            <a:r>
              <a:rPr lang="en-US" sz="2000">
                <a:effectLst>
                  <a:outerShdw blurRad="38100" dist="38100" dir="2700000" algn="tl">
                    <a:srgbClr val="FFFFFF"/>
                  </a:outerShdw>
                </a:effectLst>
                <a:latin typeface="Arial Unicode MS" charset="0"/>
              </a:rPr>
              <a:t>~ 0.1nm</a:t>
            </a:r>
          </a:p>
        </p:txBody>
      </p:sp>
    </p:spTree>
    <p:extLst>
      <p:ext uri="{BB962C8B-B14F-4D97-AF65-F5344CB8AC3E}">
        <p14:creationId xmlns:p14="http://schemas.microsoft.com/office/powerpoint/2010/main" val="3014677533"/>
      </p:ext>
    </p:extLst>
  </p:cSld>
  <p:clrMapOvr>
    <a:masterClrMapping/>
  </p:clrMapOvr>
  <p:transition advClick="0">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114800" y="114300"/>
            <a:ext cx="3733800" cy="533400"/>
          </a:xfrm>
        </p:spPr>
        <p:txBody>
          <a:bodyPr/>
          <a:lstStyle/>
          <a:p>
            <a:pPr eaLnBrk="1" hangingPunct="1"/>
            <a:r>
              <a:rPr lang="en-US" altLang="en-US" sz="2400" b="1">
                <a:solidFill>
                  <a:srgbClr val="CC0000"/>
                </a:solidFill>
                <a:latin typeface="Comic Sans MS" panose="030F0702030302020204" pitchFamily="66" charset="0"/>
              </a:rPr>
              <a:t>Quantum Computing</a:t>
            </a:r>
          </a:p>
        </p:txBody>
      </p:sp>
      <p:sp>
        <p:nvSpPr>
          <p:cNvPr id="6147" name="Text Box 3"/>
          <p:cNvSpPr txBox="1">
            <a:spLocks noChangeArrowheads="1"/>
          </p:cNvSpPr>
          <p:nvPr/>
        </p:nvSpPr>
        <p:spPr bwMode="auto">
          <a:xfrm>
            <a:off x="1828800" y="1219200"/>
            <a:ext cx="8534400" cy="234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lnSpc>
                <a:spcPct val="120000"/>
              </a:lnSpc>
              <a:spcBef>
                <a:spcPct val="0"/>
              </a:spcBef>
              <a:spcAft>
                <a:spcPct val="0"/>
              </a:spcAft>
            </a:pPr>
            <a:r>
              <a:rPr lang="en-US" altLang="en-US" sz="1800" i="1">
                <a:solidFill>
                  <a:srgbClr val="000000"/>
                </a:solidFill>
              </a:rPr>
              <a:t>Motivation</a:t>
            </a:r>
            <a:r>
              <a:rPr lang="en-US" altLang="en-US" sz="1800">
                <a:solidFill>
                  <a:srgbClr val="000000"/>
                </a:solidFill>
              </a:rPr>
              <a:t> : </a:t>
            </a:r>
          </a:p>
          <a:p>
            <a:pPr algn="l" eaLnBrk="0" fontAlgn="base" hangingPunct="0">
              <a:lnSpc>
                <a:spcPct val="120000"/>
              </a:lnSpc>
              <a:spcBef>
                <a:spcPct val="50000"/>
              </a:spcBef>
              <a:spcAft>
                <a:spcPct val="0"/>
              </a:spcAft>
            </a:pPr>
            <a:r>
              <a:rPr lang="en-US" altLang="en-US" sz="1800" u="sng">
                <a:solidFill>
                  <a:srgbClr val="000000"/>
                </a:solidFill>
              </a:rPr>
              <a:t>Richard Feynman</a:t>
            </a:r>
            <a:r>
              <a:rPr lang="en-US" altLang="en-US" sz="1800">
                <a:solidFill>
                  <a:srgbClr val="000000"/>
                </a:solidFill>
              </a:rPr>
              <a:t> (1981)  =  </a:t>
            </a:r>
            <a:r>
              <a:rPr lang="en-US" altLang="en-US" sz="1800">
                <a:solidFill>
                  <a:srgbClr val="3333CC"/>
                </a:solidFill>
              </a:rPr>
              <a:t>observed that simulating the dynamics of quantum systems requires classical resources </a:t>
            </a:r>
            <a:r>
              <a:rPr lang="en-US" altLang="en-US" sz="1800" i="1">
                <a:solidFill>
                  <a:srgbClr val="3333CC"/>
                </a:solidFill>
              </a:rPr>
              <a:t>exponential</a:t>
            </a:r>
            <a:r>
              <a:rPr lang="en-US" altLang="en-US" sz="1800">
                <a:solidFill>
                  <a:srgbClr val="3333CC"/>
                </a:solidFill>
              </a:rPr>
              <a:t> in the size of the system;  wondered what size quantum systems needed to simulate classical dynamics</a:t>
            </a:r>
            <a:r>
              <a:rPr lang="en-US" altLang="en-US" sz="1800">
                <a:solidFill>
                  <a:srgbClr val="000000"/>
                </a:solidFill>
              </a:rPr>
              <a:t>  </a:t>
            </a:r>
          </a:p>
          <a:p>
            <a:pPr algn="l" eaLnBrk="0" fontAlgn="base" hangingPunct="0">
              <a:lnSpc>
                <a:spcPct val="120000"/>
              </a:lnSpc>
              <a:spcBef>
                <a:spcPct val="50000"/>
              </a:spcBef>
              <a:spcAft>
                <a:spcPct val="0"/>
              </a:spcAft>
            </a:pPr>
            <a:r>
              <a:rPr lang="en-US" altLang="en-US" sz="1800" u="sng">
                <a:solidFill>
                  <a:srgbClr val="000000"/>
                </a:solidFill>
              </a:rPr>
              <a:t>Peter Shor</a:t>
            </a:r>
            <a:r>
              <a:rPr lang="en-US" altLang="en-US" sz="1800">
                <a:solidFill>
                  <a:srgbClr val="000000"/>
                </a:solidFill>
              </a:rPr>
              <a:t> (1994)  =  </a:t>
            </a:r>
            <a:r>
              <a:rPr lang="en-US" altLang="en-US" sz="1800">
                <a:solidFill>
                  <a:srgbClr val="3333CC"/>
                </a:solidFill>
              </a:rPr>
              <a:t>developed quantum algorithm for finding prime factors; showed it scales in time as a polynomial (n</a:t>
            </a:r>
            <a:r>
              <a:rPr lang="en-US" altLang="en-US" sz="1800" baseline="30000">
                <a:solidFill>
                  <a:srgbClr val="3333CC"/>
                </a:solidFill>
              </a:rPr>
              <a:t>p</a:t>
            </a:r>
            <a:r>
              <a:rPr lang="en-US" altLang="en-US" sz="1800">
                <a:solidFill>
                  <a:srgbClr val="3333CC"/>
                </a:solidFill>
              </a:rPr>
              <a:t>)</a:t>
            </a:r>
            <a:r>
              <a:rPr lang="en-US" altLang="en-US" sz="1800" baseline="30000">
                <a:solidFill>
                  <a:srgbClr val="3333CC"/>
                </a:solidFill>
              </a:rPr>
              <a:t> </a:t>
            </a:r>
            <a:r>
              <a:rPr lang="en-US" altLang="en-US" sz="1800">
                <a:solidFill>
                  <a:srgbClr val="3333CC"/>
                </a:solidFill>
              </a:rPr>
              <a:t>rather than</a:t>
            </a:r>
            <a:r>
              <a:rPr lang="en-US" altLang="en-US" sz="1800" baseline="30000">
                <a:solidFill>
                  <a:srgbClr val="3333CC"/>
                </a:solidFill>
              </a:rPr>
              <a:t> </a:t>
            </a:r>
            <a:r>
              <a:rPr lang="en-US" altLang="en-US" sz="1800">
                <a:solidFill>
                  <a:srgbClr val="3333CC"/>
                </a:solidFill>
              </a:rPr>
              <a:t>exponential (q</a:t>
            </a:r>
            <a:r>
              <a:rPr lang="en-US" altLang="en-US" sz="1800" baseline="30000">
                <a:solidFill>
                  <a:srgbClr val="3333CC"/>
                </a:solidFill>
              </a:rPr>
              <a:t>n</a:t>
            </a:r>
            <a:r>
              <a:rPr lang="en-US" altLang="en-US" sz="1800">
                <a:solidFill>
                  <a:srgbClr val="3333CC"/>
                </a:solidFill>
              </a:rPr>
              <a:t>)</a:t>
            </a:r>
          </a:p>
        </p:txBody>
      </p:sp>
      <p:sp>
        <p:nvSpPr>
          <p:cNvPr id="6148" name="Text Box 4"/>
          <p:cNvSpPr txBox="1">
            <a:spLocks noChangeArrowheads="1"/>
          </p:cNvSpPr>
          <p:nvPr/>
        </p:nvSpPr>
        <p:spPr bwMode="auto">
          <a:xfrm>
            <a:off x="1981201" y="762001"/>
            <a:ext cx="8334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6600"/>
                </a:solidFill>
              </a:rPr>
              <a:t>“use of quantum mechanical systems to perform mathematical computations”</a:t>
            </a:r>
            <a:endParaRPr lang="en-US" altLang="en-US">
              <a:solidFill>
                <a:srgbClr val="006600"/>
              </a:solidFill>
            </a:endParaRPr>
          </a:p>
        </p:txBody>
      </p:sp>
      <p:graphicFrame>
        <p:nvGraphicFramePr>
          <p:cNvPr id="6149" name="Object 5"/>
          <p:cNvGraphicFramePr>
            <a:graphicFrameLocks noChangeAspect="1"/>
          </p:cNvGraphicFramePr>
          <p:nvPr/>
        </p:nvGraphicFramePr>
        <p:xfrm>
          <a:off x="3581400" y="3657600"/>
          <a:ext cx="3886200" cy="2051050"/>
        </p:xfrm>
        <a:graphic>
          <a:graphicData uri="http://schemas.openxmlformats.org/presentationml/2006/ole">
            <mc:AlternateContent xmlns:mc="http://schemas.openxmlformats.org/markup-compatibility/2006">
              <mc:Choice xmlns:v="urn:schemas-microsoft-com:vml" Requires="v">
                <p:oleObj spid="_x0000_s3096" name="Mathcad" r:id="rId3" imgW="3476625" imgH="2105025" progId="Mathcad">
                  <p:embed/>
                </p:oleObj>
              </mc:Choice>
              <mc:Fallback>
                <p:oleObj name="Mathcad" r:id="rId3" imgW="3476625" imgH="2105025" progId="Mathcad">
                  <p:embed/>
                  <p:pic>
                    <p:nvPicPr>
                      <p:cNvPr id="614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657600"/>
                        <a:ext cx="3886200" cy="205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0" name="Text Box 6"/>
          <p:cNvSpPr txBox="1">
            <a:spLocks noChangeArrowheads="1"/>
          </p:cNvSpPr>
          <p:nvPr/>
        </p:nvSpPr>
        <p:spPr bwMode="auto">
          <a:xfrm>
            <a:off x="1930401" y="5772151"/>
            <a:ext cx="8666163"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lnSpc>
                <a:spcPct val="125000"/>
              </a:lnSpc>
              <a:spcBef>
                <a:spcPct val="0"/>
              </a:spcBef>
              <a:spcAft>
                <a:spcPct val="0"/>
              </a:spcAft>
            </a:pPr>
            <a:r>
              <a:rPr lang="en-US" altLang="en-US" sz="1800">
                <a:solidFill>
                  <a:srgbClr val="006600"/>
                </a:solidFill>
              </a:rPr>
              <a:t>Important for complex calculations:  molecular dynamics, nonlinear systems, </a:t>
            </a:r>
          </a:p>
          <a:p>
            <a:pPr algn="l" eaLnBrk="0" fontAlgn="base" hangingPunct="0">
              <a:lnSpc>
                <a:spcPct val="125000"/>
              </a:lnSpc>
              <a:spcBef>
                <a:spcPct val="0"/>
              </a:spcBef>
              <a:spcAft>
                <a:spcPct val="0"/>
              </a:spcAft>
            </a:pPr>
            <a:r>
              <a:rPr lang="en-US" altLang="en-US" sz="1800">
                <a:solidFill>
                  <a:srgbClr val="006600"/>
                </a:solidFill>
              </a:rPr>
              <a:t>fluid dynamics (weather), combinatorics (cryptography), global nuclear war, etc.</a:t>
            </a:r>
          </a:p>
        </p:txBody>
      </p:sp>
    </p:spTree>
    <p:extLst>
      <p:ext uri="{BB962C8B-B14F-4D97-AF65-F5344CB8AC3E}">
        <p14:creationId xmlns:p14="http://schemas.microsoft.com/office/powerpoint/2010/main" val="1589345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2533" y="447679"/>
            <a:ext cx="9145458" cy="2585323"/>
          </a:xfrm>
          <a:prstGeom prst="rect">
            <a:avLst/>
          </a:prstGeom>
        </p:spPr>
        <p:txBody>
          <a:bodyPr wrap="square">
            <a:spAutoFit/>
          </a:bodyPr>
          <a:lstStyle/>
          <a:p>
            <a:r>
              <a:rPr lang="en-US" b="0" i="0" u="none" strike="noStrike" dirty="0" smtClean="0">
                <a:effectLst/>
                <a:latin typeface="Arial" panose="020B0604020202020204" pitchFamily="34" charset="0"/>
              </a:rPr>
              <a:t>Shor's algorithm is a quantum computer algorithm for integer factorization. Informally, it solves the following problem: Given an integer N, find its prime factors. It was invented in 1994 by the American mathematician Peter Shor. </a:t>
            </a:r>
          </a:p>
          <a:p>
            <a:endParaRPr lang="en-US" dirty="0">
              <a:latin typeface="Arial" panose="020B0604020202020204" pitchFamily="34" charset="0"/>
            </a:endParaRPr>
          </a:p>
          <a:p>
            <a:r>
              <a:rPr lang="en-US" b="0" i="0" u="none" strike="noStrike" dirty="0" smtClean="0">
                <a:effectLst/>
                <a:latin typeface="Arial" panose="020B0604020202020204" pitchFamily="34" charset="0"/>
              </a:rPr>
              <a:t>On a quantum computer, to factor an integer N, Shor's algorithm runs in polynomial time (the time taken is polynomial in log N, the size of the integer given as input). Specifically, it takes quantum gates of order ((log N)²(log </a:t>
            </a:r>
            <a:r>
              <a:rPr lang="en-US" b="0" i="0" u="none" strike="noStrike" dirty="0" err="1" smtClean="0">
                <a:effectLst/>
                <a:latin typeface="Arial" panose="020B0604020202020204" pitchFamily="34" charset="0"/>
              </a:rPr>
              <a:t>log</a:t>
            </a:r>
            <a:r>
              <a:rPr lang="en-US" b="0" i="0" u="none" strike="noStrike" dirty="0" smtClean="0">
                <a:effectLst/>
                <a:latin typeface="Arial" panose="020B0604020202020204" pitchFamily="34" charset="0"/>
              </a:rPr>
              <a:t> N)(log </a:t>
            </a:r>
            <a:r>
              <a:rPr lang="en-US" b="0" i="0" u="none" strike="noStrike" dirty="0" err="1" smtClean="0">
                <a:effectLst/>
                <a:latin typeface="Arial" panose="020B0604020202020204" pitchFamily="34" charset="0"/>
              </a:rPr>
              <a:t>log</a:t>
            </a:r>
            <a:r>
              <a:rPr lang="en-US" b="0" i="0" u="none" strike="noStrike" dirty="0" smtClean="0">
                <a:effectLst/>
                <a:latin typeface="Arial" panose="020B0604020202020204" pitchFamily="34" charset="0"/>
              </a:rPr>
              <a:t> </a:t>
            </a:r>
            <a:r>
              <a:rPr lang="en-US" b="0" i="0" u="none" strike="noStrike" dirty="0" err="1" smtClean="0">
                <a:effectLst/>
                <a:latin typeface="Arial" panose="020B0604020202020204" pitchFamily="34" charset="0"/>
              </a:rPr>
              <a:t>log</a:t>
            </a:r>
            <a:r>
              <a:rPr lang="en-US" b="0" i="0" u="none" strike="noStrike" dirty="0" smtClean="0">
                <a:effectLst/>
                <a:latin typeface="Arial" panose="020B0604020202020204" pitchFamily="34" charset="0"/>
              </a:rPr>
              <a:t> N)) using fast multiplication, thus demonstrating that the integer-factorization problem can be efficiently solved on a quantum computer and is consequently in the complexity class BQP.</a:t>
            </a:r>
            <a:endParaRPr lang="en-US" dirty="0"/>
          </a:p>
        </p:txBody>
      </p:sp>
      <p:sp>
        <p:nvSpPr>
          <p:cNvPr id="3" name="Text Box 2"/>
          <p:cNvSpPr txBox="1">
            <a:spLocks noChangeArrowheads="1"/>
          </p:cNvSpPr>
          <p:nvPr/>
        </p:nvSpPr>
        <p:spPr bwMode="auto">
          <a:xfrm>
            <a:off x="3012623" y="3948340"/>
            <a:ext cx="4697120"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dirty="0">
                <a:latin typeface="Comic Sans MS"/>
                <a:ea typeface="ＭＳ Ｐゴシック"/>
              </a:rPr>
              <a:t>A hard problem:  factoring large integers:</a:t>
            </a:r>
          </a:p>
        </p:txBody>
      </p:sp>
      <p:sp>
        <p:nvSpPr>
          <p:cNvPr id="4" name="Text Box 3"/>
          <p:cNvSpPr txBox="1">
            <a:spLocks noChangeArrowheads="1"/>
          </p:cNvSpPr>
          <p:nvPr/>
        </p:nvSpPr>
        <p:spPr bwMode="auto">
          <a:xfrm>
            <a:off x="3145675" y="4420510"/>
            <a:ext cx="4624984"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defTabSz="457200" eaLnBrk="0" hangingPunct="0"/>
            <a:r>
              <a:rPr lang="en-US" dirty="0">
                <a:latin typeface="Comic Sans MS"/>
                <a:ea typeface="ＭＳ Ｐゴシック"/>
              </a:rPr>
              <a:t>For example, it is hard to factor 167,659</a:t>
            </a:r>
          </a:p>
        </p:txBody>
      </p:sp>
      <p:sp>
        <p:nvSpPr>
          <p:cNvPr id="5" name="Text Box 4"/>
          <p:cNvSpPr txBox="1">
            <a:spLocks noChangeArrowheads="1"/>
          </p:cNvSpPr>
          <p:nvPr/>
        </p:nvSpPr>
        <p:spPr bwMode="auto">
          <a:xfrm>
            <a:off x="1168854" y="4822374"/>
            <a:ext cx="91671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eaLnBrk="0" hangingPunct="0"/>
            <a:r>
              <a:rPr lang="en-US" dirty="0">
                <a:latin typeface="Comic Sans MS"/>
                <a:ea typeface="ＭＳ Ｐゴシック"/>
              </a:rPr>
              <a:t>But an elementary school student can easily multiply    389 x 431 = 167,659</a:t>
            </a:r>
          </a:p>
        </p:txBody>
      </p:sp>
      <p:sp>
        <p:nvSpPr>
          <p:cNvPr id="6" name="Text Box 5"/>
          <p:cNvSpPr txBox="1">
            <a:spLocks noChangeArrowheads="1"/>
          </p:cNvSpPr>
          <p:nvPr/>
        </p:nvSpPr>
        <p:spPr bwMode="auto">
          <a:xfrm>
            <a:off x="1315812" y="5424061"/>
            <a:ext cx="84582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eaLnBrk="0" hangingPunct="0"/>
            <a:r>
              <a:rPr lang="en-US" dirty="0">
                <a:latin typeface="Comic Sans MS"/>
                <a:ea typeface="ＭＳ Ｐゴシック"/>
              </a:rPr>
              <a:t>This asymmetry in the difficulty of factoring vs. multiplying is the basis of public key encryption, on which everything from on-line transaction security to ensuring diplomatic secrecy depends.</a:t>
            </a:r>
          </a:p>
        </p:txBody>
      </p:sp>
    </p:spTree>
    <p:extLst>
      <p:ext uri="{BB962C8B-B14F-4D97-AF65-F5344CB8AC3E}">
        <p14:creationId xmlns:p14="http://schemas.microsoft.com/office/powerpoint/2010/main" val="403091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lef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build="p" autoUpdateAnimBg="0"/>
      <p:bldP spid="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2362200" y="533400"/>
            <a:ext cx="7848600" cy="212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56832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None/>
            </a:pPr>
            <a:r>
              <a:rPr lang="en-US" altLang="en-US" sz="1800" u="sng">
                <a:solidFill>
                  <a:srgbClr val="000000"/>
                </a:solidFill>
                <a:latin typeface="Comic Sans MS" panose="030F0702030302020204" pitchFamily="66" charset="0"/>
              </a:rPr>
              <a:t>Lov Grover</a:t>
            </a:r>
            <a:r>
              <a:rPr lang="en-US" altLang="en-US" sz="1800">
                <a:solidFill>
                  <a:srgbClr val="000000"/>
                </a:solidFill>
                <a:latin typeface="Comic Sans MS" panose="030F0702030302020204" pitchFamily="66" charset="0"/>
              </a:rPr>
              <a:t> (1996) = </a:t>
            </a:r>
            <a:r>
              <a:rPr lang="en-US" altLang="en-US" sz="1800">
                <a:solidFill>
                  <a:srgbClr val="3333CC"/>
                </a:solidFill>
                <a:latin typeface="Comic Sans MS" panose="030F0702030302020204" pitchFamily="66" charset="0"/>
              </a:rPr>
              <a:t>algorithm for </a:t>
            </a:r>
            <a:r>
              <a:rPr lang="en-US" altLang="en-US" sz="1800" i="1">
                <a:solidFill>
                  <a:srgbClr val="3333CC"/>
                </a:solidFill>
                <a:latin typeface="Comic Sans MS" panose="030F0702030302020204" pitchFamily="66" charset="0"/>
              </a:rPr>
              <a:t>“exhaustive search” </a:t>
            </a:r>
            <a:r>
              <a:rPr lang="en-US" altLang="en-US" sz="1800" i="1">
                <a:solidFill>
                  <a:srgbClr val="3333CC"/>
                </a:solidFill>
                <a:latin typeface="Comic Sans MS" panose="030F0702030302020204" pitchFamily="66" charset="0"/>
                <a:sym typeface="Monotype Sorts" pitchFamily="2" charset="2"/>
              </a:rPr>
              <a:t> </a:t>
            </a:r>
          </a:p>
          <a:p>
            <a:pPr eaLnBrk="0" fontAlgn="base" hangingPunct="0">
              <a:lnSpc>
                <a:spcPct val="150000"/>
              </a:lnSpc>
              <a:spcBef>
                <a:spcPct val="0"/>
              </a:spcBef>
              <a:spcAft>
                <a:spcPct val="0"/>
              </a:spcAft>
              <a:buNone/>
            </a:pPr>
            <a:r>
              <a:rPr lang="en-US" altLang="en-US" sz="1800" i="1">
                <a:solidFill>
                  <a:srgbClr val="3333CC"/>
                </a:solidFill>
                <a:latin typeface="Comic Sans MS" panose="030F0702030302020204" pitchFamily="66" charset="0"/>
              </a:rPr>
              <a:t>           </a:t>
            </a:r>
            <a:r>
              <a:rPr lang="en-US" altLang="en-US" sz="1800" i="1">
                <a:solidFill>
                  <a:srgbClr val="006600"/>
                </a:solidFill>
                <a:latin typeface="Comic Sans MS" panose="030F0702030302020204" pitchFamily="66" charset="0"/>
              </a:rPr>
              <a:t>identify an item having a specific property out of N items</a:t>
            </a:r>
            <a:endParaRPr lang="en-US" altLang="en-US" sz="1800">
              <a:solidFill>
                <a:srgbClr val="006600"/>
              </a:solidFill>
              <a:latin typeface="Comic Sans MS" panose="030F0702030302020204" pitchFamily="66" charset="0"/>
            </a:endParaRPr>
          </a:p>
          <a:p>
            <a:pPr eaLnBrk="0" fontAlgn="base" hangingPunct="0">
              <a:lnSpc>
                <a:spcPct val="130000"/>
              </a:lnSpc>
              <a:spcBef>
                <a:spcPct val="50000"/>
              </a:spcBef>
              <a:spcAft>
                <a:spcPct val="0"/>
              </a:spcAft>
            </a:pPr>
            <a:r>
              <a:rPr lang="en-US" altLang="en-US" sz="1800">
                <a:solidFill>
                  <a:srgbClr val="3333CC"/>
                </a:solidFill>
                <a:latin typeface="Comic Sans MS" panose="030F0702030302020204" pitchFamily="66" charset="0"/>
              </a:rPr>
              <a:t>    classical algorithm requires N/2 steps to succeed 50% of the time</a:t>
            </a:r>
          </a:p>
          <a:p>
            <a:pPr eaLnBrk="0" fontAlgn="base" hangingPunct="0">
              <a:lnSpc>
                <a:spcPct val="130000"/>
              </a:lnSpc>
              <a:spcBef>
                <a:spcPct val="0"/>
              </a:spcBef>
              <a:spcAft>
                <a:spcPct val="0"/>
              </a:spcAft>
            </a:pPr>
            <a:r>
              <a:rPr lang="en-US" altLang="en-US" sz="1800">
                <a:solidFill>
                  <a:srgbClr val="3333CC"/>
                </a:solidFill>
                <a:latin typeface="Comic Sans MS" panose="030F0702030302020204" pitchFamily="66" charset="0"/>
              </a:rPr>
              <a:t>    quantum algorithm requires only </a:t>
            </a:r>
            <a:r>
              <a:rPr lang="en-US" altLang="en-US" sz="1800">
                <a:solidFill>
                  <a:srgbClr val="3333CC"/>
                </a:solidFill>
                <a:latin typeface="Comic Sans MS" panose="030F0702030302020204" pitchFamily="66" charset="0"/>
                <a:sym typeface="Symbol" panose="05050102010706020507" pitchFamily="18" charset="2"/>
              </a:rPr>
              <a:t>N</a:t>
            </a:r>
            <a:r>
              <a:rPr lang="en-US" altLang="en-US" sz="1800" baseline="30000">
                <a:solidFill>
                  <a:srgbClr val="3333CC"/>
                </a:solidFill>
                <a:latin typeface="Comic Sans MS" panose="030F0702030302020204" pitchFamily="66" charset="0"/>
                <a:sym typeface="Symbol" panose="05050102010706020507" pitchFamily="18" charset="2"/>
              </a:rPr>
              <a:t>1/2 </a:t>
            </a:r>
            <a:r>
              <a:rPr lang="en-US" altLang="en-US" sz="1800">
                <a:solidFill>
                  <a:srgbClr val="3333CC"/>
                </a:solidFill>
                <a:latin typeface="Comic Sans MS" panose="030F0702030302020204" pitchFamily="66" charset="0"/>
                <a:sym typeface="Symbol" panose="05050102010706020507" pitchFamily="18" charset="2"/>
              </a:rPr>
              <a:t>steps</a:t>
            </a:r>
          </a:p>
          <a:p>
            <a:pPr eaLnBrk="0" fontAlgn="base" hangingPunct="0">
              <a:lnSpc>
                <a:spcPct val="130000"/>
              </a:lnSpc>
              <a:spcBef>
                <a:spcPct val="0"/>
              </a:spcBef>
              <a:spcAft>
                <a:spcPct val="0"/>
              </a:spcAft>
            </a:pPr>
            <a:r>
              <a:rPr lang="en-US" altLang="en-US" sz="1800">
                <a:solidFill>
                  <a:srgbClr val="3333CC"/>
                </a:solidFill>
                <a:latin typeface="Comic Sans MS" panose="030F0702030302020204" pitchFamily="66" charset="0"/>
                <a:sym typeface="Symbol" panose="05050102010706020507" pitchFamily="18" charset="2"/>
              </a:rPr>
              <a:t>    useful for many computations </a:t>
            </a:r>
            <a:endParaRPr lang="en-US" altLang="en-US" sz="1800">
              <a:solidFill>
                <a:srgbClr val="3333CC"/>
              </a:solidFill>
              <a:latin typeface="Comic Sans MS" panose="030F0702030302020204" pitchFamily="66" charset="0"/>
            </a:endParaRPr>
          </a:p>
        </p:txBody>
      </p:sp>
      <p:sp>
        <p:nvSpPr>
          <p:cNvPr id="7171" name="Text Box 3"/>
          <p:cNvSpPr txBox="1">
            <a:spLocks noChangeArrowheads="1"/>
          </p:cNvSpPr>
          <p:nvPr/>
        </p:nvSpPr>
        <p:spPr bwMode="auto">
          <a:xfrm>
            <a:off x="2386013" y="5019676"/>
            <a:ext cx="2667000"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56832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lnSpc>
                <a:spcPct val="150000"/>
              </a:lnSpc>
              <a:spcBef>
                <a:spcPct val="0"/>
              </a:spcBef>
              <a:spcAft>
                <a:spcPct val="0"/>
              </a:spcAft>
              <a:buNone/>
            </a:pPr>
            <a:r>
              <a:rPr lang="en-US" altLang="en-US" sz="1800">
                <a:solidFill>
                  <a:srgbClr val="006600"/>
                </a:solidFill>
                <a:latin typeface="Comic Sans MS" panose="030F0702030302020204" pitchFamily="66" charset="0"/>
              </a:rPr>
              <a:t>@10</a:t>
            </a:r>
            <a:r>
              <a:rPr lang="en-US" altLang="en-US" sz="1800" baseline="30000">
                <a:solidFill>
                  <a:srgbClr val="006600"/>
                </a:solidFill>
                <a:latin typeface="Comic Sans MS" panose="030F0702030302020204" pitchFamily="66" charset="0"/>
              </a:rPr>
              <a:t>6</a:t>
            </a:r>
            <a:r>
              <a:rPr lang="en-US" altLang="en-US" sz="1800">
                <a:solidFill>
                  <a:srgbClr val="006600"/>
                </a:solidFill>
                <a:latin typeface="Comic Sans MS" panose="030F0702030302020204" pitchFamily="66" charset="0"/>
              </a:rPr>
              <a:t> keys per second</a:t>
            </a:r>
            <a:endParaRPr lang="en-US" altLang="en-US" sz="1800">
              <a:solidFill>
                <a:srgbClr val="CC0000"/>
              </a:solidFill>
              <a:latin typeface="Comic Sans MS" panose="030F0702030302020204" pitchFamily="66" charset="0"/>
              <a:sym typeface="Monotype Sorts" pitchFamily="2" charset="2"/>
            </a:endParaRPr>
          </a:p>
        </p:txBody>
      </p:sp>
      <p:sp>
        <p:nvSpPr>
          <p:cNvPr id="7172" name="AutoShape 4"/>
          <p:cNvSpPr>
            <a:spLocks/>
          </p:cNvSpPr>
          <p:nvPr/>
        </p:nvSpPr>
        <p:spPr bwMode="auto">
          <a:xfrm>
            <a:off x="5155649" y="4864359"/>
            <a:ext cx="228115" cy="898267"/>
          </a:xfrm>
          <a:prstGeom prst="leftBrace">
            <a:avLst>
              <a:gd name="adj1" fmla="val 19444"/>
              <a:gd name="adj2" fmla="val 50000"/>
            </a:avLst>
          </a:pr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ctr" fontAlgn="base">
              <a:spcBef>
                <a:spcPct val="0"/>
              </a:spcBef>
              <a:spcAft>
                <a:spcPct val="0"/>
              </a:spcAft>
            </a:pPr>
            <a:r>
              <a:rPr lang="en-US" altLang="en-US" dirty="0">
                <a:solidFill>
                  <a:srgbClr val="000000"/>
                </a:solidFill>
              </a:rPr>
              <a:t>               </a:t>
            </a:r>
          </a:p>
        </p:txBody>
      </p:sp>
      <p:sp>
        <p:nvSpPr>
          <p:cNvPr id="7173" name="Rectangle 5"/>
          <p:cNvSpPr>
            <a:spLocks noChangeArrowheads="1"/>
          </p:cNvSpPr>
          <p:nvPr/>
        </p:nvSpPr>
        <p:spPr bwMode="auto">
          <a:xfrm>
            <a:off x="5486400" y="4706939"/>
            <a:ext cx="4572000"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lnSpc>
                <a:spcPct val="150000"/>
              </a:lnSpc>
              <a:spcBef>
                <a:spcPct val="50000"/>
              </a:spcBef>
              <a:spcAft>
                <a:spcPct val="0"/>
              </a:spcAft>
            </a:pPr>
            <a:r>
              <a:rPr lang="en-US" altLang="en-US" sz="1800" dirty="0">
                <a:solidFill>
                  <a:srgbClr val="CC0000"/>
                </a:solidFill>
              </a:rPr>
              <a:t>classical computer </a:t>
            </a:r>
            <a:r>
              <a:rPr lang="en-US" altLang="en-US" sz="1800" dirty="0" smtClean="0">
                <a:solidFill>
                  <a:srgbClr val="CC0000"/>
                </a:solidFill>
              </a:rPr>
              <a:t> </a:t>
            </a:r>
            <a:r>
              <a:rPr lang="en-US" altLang="en-US" sz="1800" dirty="0" smtClean="0">
                <a:solidFill>
                  <a:srgbClr val="CC0000"/>
                </a:solidFill>
                <a:sym typeface="Monotype Sorts" pitchFamily="2" charset="2"/>
              </a:rPr>
              <a:t>~  </a:t>
            </a:r>
            <a:r>
              <a:rPr lang="en-US" altLang="en-US" sz="1800" dirty="0">
                <a:solidFill>
                  <a:srgbClr val="CC0000"/>
                </a:solidFill>
                <a:sym typeface="Monotype Sorts" pitchFamily="2" charset="2"/>
              </a:rPr>
              <a:t>1000 years</a:t>
            </a:r>
            <a:endParaRPr lang="en-US" altLang="en-US" sz="1800" dirty="0">
              <a:solidFill>
                <a:srgbClr val="CC0000"/>
              </a:solidFill>
            </a:endParaRPr>
          </a:p>
          <a:p>
            <a:pPr algn="l" eaLnBrk="0" fontAlgn="base" hangingPunct="0">
              <a:lnSpc>
                <a:spcPct val="150000"/>
              </a:lnSpc>
              <a:spcBef>
                <a:spcPct val="50000"/>
              </a:spcBef>
              <a:spcAft>
                <a:spcPct val="0"/>
              </a:spcAft>
            </a:pPr>
            <a:r>
              <a:rPr lang="en-US" altLang="en-US" sz="1800" dirty="0">
                <a:solidFill>
                  <a:srgbClr val="CC0000"/>
                </a:solidFill>
                <a:sym typeface="Monotype Sorts" pitchFamily="2" charset="2"/>
              </a:rPr>
              <a:t>quantum computer </a:t>
            </a:r>
            <a:r>
              <a:rPr lang="en-US" altLang="en-US" sz="1800" i="1" dirty="0" smtClean="0">
                <a:solidFill>
                  <a:srgbClr val="CC0000"/>
                </a:solidFill>
                <a:sym typeface="Monotype Sorts" pitchFamily="2" charset="2"/>
              </a:rPr>
              <a:t> ~   </a:t>
            </a:r>
            <a:r>
              <a:rPr lang="en-US" altLang="en-US" sz="1800" dirty="0">
                <a:solidFill>
                  <a:srgbClr val="CC0000"/>
                </a:solidFill>
                <a:sym typeface="Monotype Sorts" pitchFamily="2" charset="2"/>
              </a:rPr>
              <a:t>4</a:t>
            </a:r>
            <a:r>
              <a:rPr lang="en-US" altLang="en-US" sz="1800" i="1" dirty="0">
                <a:solidFill>
                  <a:srgbClr val="CC0000"/>
                </a:solidFill>
                <a:sym typeface="Monotype Sorts" pitchFamily="2" charset="2"/>
              </a:rPr>
              <a:t> </a:t>
            </a:r>
            <a:r>
              <a:rPr lang="en-US" altLang="en-US" sz="1800" dirty="0">
                <a:solidFill>
                  <a:srgbClr val="CC0000"/>
                </a:solidFill>
                <a:sym typeface="Monotype Sorts" pitchFamily="2" charset="2"/>
              </a:rPr>
              <a:t>minutes !</a:t>
            </a:r>
          </a:p>
        </p:txBody>
      </p:sp>
      <p:sp>
        <p:nvSpPr>
          <p:cNvPr id="7174" name="Rectangle 6"/>
          <p:cNvSpPr>
            <a:spLocks noChangeArrowheads="1"/>
          </p:cNvSpPr>
          <p:nvPr/>
        </p:nvSpPr>
        <p:spPr bwMode="auto">
          <a:xfrm>
            <a:off x="2438400" y="3429001"/>
            <a:ext cx="6477000" cy="91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lnSpc>
                <a:spcPct val="150000"/>
              </a:lnSpc>
              <a:spcBef>
                <a:spcPct val="50000"/>
              </a:spcBef>
              <a:spcAft>
                <a:spcPct val="0"/>
              </a:spcAft>
            </a:pPr>
            <a:r>
              <a:rPr lang="en-US" altLang="en-US" sz="1800" u="sng">
                <a:solidFill>
                  <a:srgbClr val="000000"/>
                </a:solidFill>
              </a:rPr>
              <a:t>Example</a:t>
            </a:r>
            <a:r>
              <a:rPr lang="en-US" altLang="en-US" sz="1800">
                <a:solidFill>
                  <a:srgbClr val="000000"/>
                </a:solidFill>
              </a:rPr>
              <a:t>:                  Data Encryption Standard</a:t>
            </a:r>
            <a:r>
              <a:rPr lang="en-US" altLang="en-US" sz="1800">
                <a:solidFill>
                  <a:srgbClr val="CC0000"/>
                </a:solidFill>
              </a:rPr>
              <a:t> </a:t>
            </a:r>
          </a:p>
          <a:p>
            <a:pPr algn="l" eaLnBrk="0" fontAlgn="base" hangingPunct="0">
              <a:spcBef>
                <a:spcPct val="50000"/>
              </a:spcBef>
              <a:spcAft>
                <a:spcPct val="0"/>
              </a:spcAft>
            </a:pPr>
            <a:r>
              <a:rPr lang="en-US" altLang="en-US" sz="1800" i="1">
                <a:solidFill>
                  <a:srgbClr val="CC0000"/>
                </a:solidFill>
              </a:rPr>
              <a:t>	                 </a:t>
            </a:r>
            <a:r>
              <a:rPr lang="en-US" altLang="en-US" sz="1800" i="1">
                <a:solidFill>
                  <a:srgbClr val="000000"/>
                </a:solidFill>
              </a:rPr>
              <a:t>2</a:t>
            </a:r>
            <a:r>
              <a:rPr lang="en-US" altLang="en-US" sz="1800" i="1" baseline="30000">
                <a:solidFill>
                  <a:srgbClr val="000000"/>
                </a:solidFill>
              </a:rPr>
              <a:t>56 </a:t>
            </a:r>
            <a:r>
              <a:rPr lang="en-US" altLang="en-US" sz="1800" i="1">
                <a:solidFill>
                  <a:srgbClr val="000000"/>
                </a:solidFill>
              </a:rPr>
              <a:t>bit code = 7 x 10</a:t>
            </a:r>
            <a:r>
              <a:rPr lang="en-US" altLang="en-US" sz="1800" i="1" baseline="30000">
                <a:solidFill>
                  <a:srgbClr val="000000"/>
                </a:solidFill>
              </a:rPr>
              <a:t>16 </a:t>
            </a:r>
            <a:r>
              <a:rPr lang="en-US" altLang="en-US" sz="1800" i="1">
                <a:solidFill>
                  <a:srgbClr val="000000"/>
                </a:solidFill>
              </a:rPr>
              <a:t>possible keys</a:t>
            </a:r>
          </a:p>
        </p:txBody>
      </p:sp>
      <p:sp>
        <p:nvSpPr>
          <p:cNvPr id="7175" name="Line 7"/>
          <p:cNvSpPr>
            <a:spLocks noChangeShapeType="1"/>
          </p:cNvSpPr>
          <p:nvPr/>
        </p:nvSpPr>
        <p:spPr bwMode="auto">
          <a:xfrm>
            <a:off x="1676400" y="3276600"/>
            <a:ext cx="8839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Tree>
    <p:extLst>
      <p:ext uri="{BB962C8B-B14F-4D97-AF65-F5344CB8AC3E}">
        <p14:creationId xmlns:p14="http://schemas.microsoft.com/office/powerpoint/2010/main" val="27521305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669" y="1231965"/>
            <a:ext cx="10686661" cy="3416320"/>
          </a:xfrm>
          <a:prstGeom prst="rect">
            <a:avLst/>
          </a:prstGeom>
        </p:spPr>
        <p:txBody>
          <a:bodyPr wrap="square">
            <a:spAutoFit/>
          </a:bodyPr>
          <a:lstStyle/>
          <a:p>
            <a:r>
              <a:rPr lang="en-US" b="0" i="0" u="none" strike="noStrike" dirty="0" smtClean="0">
                <a:effectLst/>
                <a:latin typeface="Arial" panose="020B0604020202020204" pitchFamily="34" charset="0"/>
              </a:rPr>
              <a:t>In </a:t>
            </a:r>
            <a:r>
              <a:rPr lang="en-US" b="0" i="0" u="none" strike="noStrike" dirty="0" smtClean="0">
                <a:effectLst/>
                <a:latin typeface="Arial" panose="020B0604020202020204" pitchFamily="34" charset="0"/>
                <a:hlinkClick r:id="rId2" tooltip="Quantum computing"/>
              </a:rPr>
              <a:t>quantum computing</a:t>
            </a:r>
            <a:r>
              <a:rPr lang="en-US" b="0" i="0" u="none" strike="noStrike" dirty="0" smtClean="0">
                <a:effectLst/>
                <a:latin typeface="Arial" panose="020B0604020202020204" pitchFamily="34" charset="0"/>
              </a:rPr>
              <a:t>, </a:t>
            </a:r>
            <a:r>
              <a:rPr lang="en-US" b="1" i="0" u="none" strike="noStrike" dirty="0" smtClean="0">
                <a:effectLst/>
                <a:latin typeface="Arial" panose="020B0604020202020204" pitchFamily="34" charset="0"/>
              </a:rPr>
              <a:t>quantum supremacy</a:t>
            </a:r>
            <a:r>
              <a:rPr lang="en-US" b="0" i="0" u="none" strike="noStrike" dirty="0" smtClean="0">
                <a:effectLst/>
                <a:latin typeface="Arial" panose="020B0604020202020204" pitchFamily="34" charset="0"/>
              </a:rPr>
              <a:t> is the goal of demonstrating that a programmable quantum device can solve a problem that classical computers practically cannot (irrespective of the usefulness of the problem).</a:t>
            </a:r>
            <a:r>
              <a:rPr lang="en-US" b="0" i="0" u="none" strike="noStrike" baseline="30000" dirty="0" smtClean="0">
                <a:effectLst/>
                <a:latin typeface="Arial" panose="020B0604020202020204" pitchFamily="34" charset="0"/>
                <a:hlinkClick r:id="rId3"/>
              </a:rPr>
              <a:t>[1]</a:t>
            </a:r>
            <a:r>
              <a:rPr lang="en-US" b="0" i="0" u="none" strike="noStrike" baseline="30000" dirty="0" smtClean="0">
                <a:effectLst/>
                <a:latin typeface="Arial" panose="020B0604020202020204" pitchFamily="34" charset="0"/>
                <a:hlinkClick r:id="rId4"/>
              </a:rPr>
              <a:t>[2]</a:t>
            </a:r>
            <a:r>
              <a:rPr lang="en-US" b="0" i="0" u="none" strike="noStrike" dirty="0" smtClean="0">
                <a:effectLst/>
                <a:latin typeface="Arial" panose="020B0604020202020204" pitchFamily="34" charset="0"/>
              </a:rPr>
              <a:t> </a:t>
            </a:r>
          </a:p>
          <a:p>
            <a:endParaRPr lang="en-US" dirty="0">
              <a:latin typeface="Arial" panose="020B0604020202020204" pitchFamily="34" charset="0"/>
            </a:endParaRPr>
          </a:p>
          <a:p>
            <a:r>
              <a:rPr lang="en-US" b="0" i="0" u="none" strike="noStrike" dirty="0" smtClean="0">
                <a:effectLst/>
                <a:latin typeface="Arial" panose="020B0604020202020204" pitchFamily="34" charset="0"/>
              </a:rPr>
              <a:t>By comparison, the weaker </a:t>
            </a:r>
            <a:r>
              <a:rPr lang="en-US" b="1" i="0" u="none" strike="noStrike" dirty="0" smtClean="0">
                <a:effectLst/>
                <a:latin typeface="Arial" panose="020B0604020202020204" pitchFamily="34" charset="0"/>
              </a:rPr>
              <a:t>quantum advantage</a:t>
            </a:r>
            <a:r>
              <a:rPr lang="en-US" b="0" i="0" u="none" strike="noStrike" dirty="0" smtClean="0">
                <a:effectLst/>
                <a:latin typeface="Arial" panose="020B0604020202020204" pitchFamily="34" charset="0"/>
              </a:rPr>
              <a:t> is the demonstration that a quantum device can solve a problem merely faster than classical computers. Conceptually, this goal involves both the engineering task of building a powerful quantum computer and the </a:t>
            </a:r>
            <a:r>
              <a:rPr lang="en-US" b="0" i="0" u="none" strike="noStrike" dirty="0" smtClean="0">
                <a:effectLst/>
                <a:latin typeface="Arial" panose="020B0604020202020204" pitchFamily="34" charset="0"/>
                <a:hlinkClick r:id="rId5" tooltip="Computational complexity theory"/>
              </a:rPr>
              <a:t>computational-complexity-theoretic</a:t>
            </a:r>
            <a:r>
              <a:rPr lang="en-US" b="0" i="0" u="none" strike="noStrike" dirty="0" smtClean="0">
                <a:effectLst/>
                <a:latin typeface="Arial" panose="020B0604020202020204" pitchFamily="34" charset="0"/>
              </a:rPr>
              <a:t> task of finding a problem that can be solved with current technology and has a believed </a:t>
            </a:r>
            <a:r>
              <a:rPr lang="en-US" b="0" i="0" u="none" strike="noStrike" dirty="0" err="1" smtClean="0">
                <a:effectLst/>
                <a:latin typeface="Arial" panose="020B0604020202020204" pitchFamily="34" charset="0"/>
                <a:hlinkClick r:id="rId6" tooltip="Time complexity"/>
              </a:rPr>
              <a:t>superpolynomial</a:t>
            </a:r>
            <a:r>
              <a:rPr lang="en-US" b="0" i="0" u="none" strike="noStrike" dirty="0" smtClean="0">
                <a:effectLst/>
                <a:latin typeface="Arial" panose="020B0604020202020204" pitchFamily="34" charset="0"/>
              </a:rPr>
              <a:t> speedup over the best known or possible classical algorithm for that task.</a:t>
            </a:r>
            <a:r>
              <a:rPr lang="en-US" b="0" i="0" u="none" strike="noStrike" baseline="30000" dirty="0" smtClean="0">
                <a:effectLst/>
                <a:latin typeface="Arial" panose="020B0604020202020204" pitchFamily="34" charset="0"/>
                <a:hlinkClick r:id="rId7"/>
              </a:rPr>
              <a:t>[3]</a:t>
            </a:r>
            <a:r>
              <a:rPr lang="en-US" b="0" i="0" u="none" strike="noStrike" baseline="30000" dirty="0" smtClean="0">
                <a:effectLst/>
                <a:latin typeface="Arial" panose="020B0604020202020204" pitchFamily="34" charset="0"/>
                <a:hlinkClick r:id="rId8"/>
              </a:rPr>
              <a:t>[4]</a:t>
            </a:r>
            <a:r>
              <a:rPr lang="en-US" b="0" i="0" u="none" strike="noStrike" dirty="0" smtClean="0">
                <a:effectLst/>
                <a:latin typeface="Arial" panose="020B0604020202020204" pitchFamily="34" charset="0"/>
              </a:rPr>
              <a:t> The term was originally popularized by </a:t>
            </a:r>
            <a:r>
              <a:rPr lang="en-US" b="0" i="0" u="none" strike="noStrike" dirty="0" smtClean="0">
                <a:effectLst/>
                <a:latin typeface="Arial" panose="020B0604020202020204" pitchFamily="34" charset="0"/>
                <a:hlinkClick r:id="rId9" tooltip="John Preskill"/>
              </a:rPr>
              <a:t>John </a:t>
            </a:r>
            <a:r>
              <a:rPr lang="en-US" b="0" i="0" u="none" strike="noStrike" dirty="0" err="1" smtClean="0">
                <a:effectLst/>
                <a:latin typeface="Arial" panose="020B0604020202020204" pitchFamily="34" charset="0"/>
                <a:hlinkClick r:id="rId9" tooltip="John Preskill"/>
              </a:rPr>
              <a:t>Preskill</a:t>
            </a:r>
            <a:r>
              <a:rPr lang="en-US" b="0" i="0" u="none" strike="noStrike" baseline="30000" dirty="0" smtClean="0">
                <a:effectLst/>
                <a:latin typeface="Arial" panose="020B0604020202020204" pitchFamily="34" charset="0"/>
                <a:hlinkClick r:id="rId3"/>
              </a:rPr>
              <a:t>[1]</a:t>
            </a:r>
            <a:r>
              <a:rPr lang="en-US" b="0" i="0" u="none" strike="noStrike" dirty="0" smtClean="0">
                <a:effectLst/>
                <a:latin typeface="Arial" panose="020B0604020202020204" pitchFamily="34" charset="0"/>
              </a:rPr>
              <a:t> but the concept of a quantum computational advantage, specifically for simulating quantum systems, dates back to </a:t>
            </a:r>
            <a:r>
              <a:rPr lang="en-US" b="0" i="0" u="none" strike="noStrike" dirty="0" smtClean="0">
                <a:effectLst/>
                <a:latin typeface="Arial" panose="020B0604020202020204" pitchFamily="34" charset="0"/>
                <a:hlinkClick r:id="rId10" tooltip="Yuri Manin"/>
              </a:rPr>
              <a:t>Yuri </a:t>
            </a:r>
            <a:r>
              <a:rPr lang="en-US" b="0" i="0" u="none" strike="noStrike" dirty="0" err="1" smtClean="0">
                <a:effectLst/>
                <a:latin typeface="Arial" panose="020B0604020202020204" pitchFamily="34" charset="0"/>
                <a:hlinkClick r:id="rId10" tooltip="Yuri Manin"/>
              </a:rPr>
              <a:t>Manin</a:t>
            </a:r>
            <a:r>
              <a:rPr lang="en-US" b="0" i="0" u="none" strike="noStrike" dirty="0" err="1" smtClean="0">
                <a:effectLst/>
                <a:latin typeface="Arial" panose="020B0604020202020204" pitchFamily="34" charset="0"/>
              </a:rPr>
              <a:t>'s</a:t>
            </a:r>
            <a:r>
              <a:rPr lang="en-US" b="0" i="0" u="none" strike="noStrike" dirty="0" smtClean="0">
                <a:effectLst/>
                <a:latin typeface="Arial" panose="020B0604020202020204" pitchFamily="34" charset="0"/>
              </a:rPr>
              <a:t> (1980)</a:t>
            </a:r>
            <a:r>
              <a:rPr lang="en-US" b="0" i="0" u="none" strike="noStrike" baseline="30000" dirty="0" smtClean="0">
                <a:effectLst/>
                <a:latin typeface="Arial" panose="020B0604020202020204" pitchFamily="34" charset="0"/>
                <a:hlinkClick r:id="rId11"/>
              </a:rPr>
              <a:t>[5]</a:t>
            </a:r>
            <a:r>
              <a:rPr lang="en-US" b="0" i="0" u="none" strike="noStrike" dirty="0" smtClean="0">
                <a:effectLst/>
                <a:latin typeface="Arial" panose="020B0604020202020204" pitchFamily="34" charset="0"/>
              </a:rPr>
              <a:t> and </a:t>
            </a:r>
            <a:r>
              <a:rPr lang="en-US" b="0" i="0" u="none" strike="noStrike" dirty="0" smtClean="0">
                <a:effectLst/>
                <a:latin typeface="Arial" panose="020B0604020202020204" pitchFamily="34" charset="0"/>
                <a:hlinkClick r:id="rId12" tooltip="Richard Feynman"/>
              </a:rPr>
              <a:t>Richard Feynman</a:t>
            </a:r>
            <a:r>
              <a:rPr lang="en-US" b="0" i="0" u="none" strike="noStrike" dirty="0" smtClean="0">
                <a:effectLst/>
                <a:latin typeface="Arial" panose="020B0604020202020204" pitchFamily="34" charset="0"/>
              </a:rPr>
              <a:t>'s (1981) proposals of quantum computing.</a:t>
            </a:r>
            <a:r>
              <a:rPr lang="en-US" b="0" i="0" u="none" strike="noStrike" baseline="30000" dirty="0" smtClean="0">
                <a:effectLst/>
                <a:latin typeface="Arial" panose="020B0604020202020204" pitchFamily="34" charset="0"/>
                <a:hlinkClick r:id="rId13"/>
              </a:rPr>
              <a:t>[6]</a:t>
            </a:r>
            <a:endParaRPr lang="en-US" dirty="0"/>
          </a:p>
        </p:txBody>
      </p:sp>
      <p:sp>
        <p:nvSpPr>
          <p:cNvPr id="3" name="Rectangle 2"/>
          <p:cNvSpPr/>
          <p:nvPr/>
        </p:nvSpPr>
        <p:spPr>
          <a:xfrm>
            <a:off x="752669" y="582000"/>
            <a:ext cx="2569934" cy="369332"/>
          </a:xfrm>
          <a:prstGeom prst="rect">
            <a:avLst/>
          </a:prstGeom>
        </p:spPr>
        <p:txBody>
          <a:bodyPr wrap="none">
            <a:spAutoFit/>
          </a:bodyPr>
          <a:lstStyle/>
          <a:p>
            <a:r>
              <a:rPr lang="en-US" b="1" i="0" u="none" strike="noStrike" dirty="0" smtClean="0">
                <a:effectLst/>
                <a:latin typeface="Arial" panose="020B0604020202020204" pitchFamily="34" charset="0"/>
              </a:rPr>
              <a:t>Quantum Supremacy</a:t>
            </a:r>
            <a:r>
              <a:rPr lang="en-US" b="0" i="0" u="none" strike="noStrike" dirty="0" smtClean="0">
                <a:effectLst/>
                <a:latin typeface="Arial" panose="020B0604020202020204" pitchFamily="34" charset="0"/>
              </a:rPr>
              <a:t> </a:t>
            </a:r>
            <a:endParaRPr lang="en-US" dirty="0"/>
          </a:p>
        </p:txBody>
      </p:sp>
    </p:spTree>
    <p:extLst>
      <p:ext uri="{BB962C8B-B14F-4D97-AF65-F5344CB8AC3E}">
        <p14:creationId xmlns:p14="http://schemas.microsoft.com/office/powerpoint/2010/main" val="37095661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05200" y="128588"/>
            <a:ext cx="4953000" cy="381000"/>
          </a:xfrm>
        </p:spPr>
        <p:txBody>
          <a:bodyPr>
            <a:normAutofit fontScale="90000"/>
          </a:bodyPr>
          <a:lstStyle/>
          <a:p>
            <a:pPr eaLnBrk="1" hangingPunct="1"/>
            <a:r>
              <a:rPr lang="en-US" altLang="en-US" sz="2400" b="1">
                <a:solidFill>
                  <a:srgbClr val="CC0000"/>
                </a:solidFill>
                <a:latin typeface="Comic Sans MS" panose="030F0702030302020204" pitchFamily="66" charset="0"/>
              </a:rPr>
              <a:t>Classic vs. Quantum Logic</a:t>
            </a:r>
          </a:p>
        </p:txBody>
      </p:sp>
      <p:sp>
        <p:nvSpPr>
          <p:cNvPr id="8195" name="Text Box 3"/>
          <p:cNvSpPr txBox="1">
            <a:spLocks noChangeArrowheads="1"/>
          </p:cNvSpPr>
          <p:nvPr/>
        </p:nvSpPr>
        <p:spPr bwMode="auto">
          <a:xfrm>
            <a:off x="2133600" y="700088"/>
            <a:ext cx="4724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rPr>
              <a:t>CLASSICAL LOGIC:  two distinct states</a:t>
            </a:r>
          </a:p>
        </p:txBody>
      </p:sp>
      <p:sp>
        <p:nvSpPr>
          <p:cNvPr id="8196" name="Text Box 4"/>
          <p:cNvSpPr txBox="1">
            <a:spLocks noChangeArrowheads="1"/>
          </p:cNvSpPr>
          <p:nvPr/>
        </p:nvSpPr>
        <p:spPr bwMode="auto">
          <a:xfrm>
            <a:off x="2138363" y="3471863"/>
            <a:ext cx="6248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rPr>
              <a:t>QUANTUM LOGIC:  superposition of two quantum levels</a:t>
            </a:r>
          </a:p>
        </p:txBody>
      </p:sp>
      <p:graphicFrame>
        <p:nvGraphicFramePr>
          <p:cNvPr id="8197" name="Object 5"/>
          <p:cNvGraphicFramePr>
            <a:graphicFrameLocks noChangeAspect="1"/>
          </p:cNvGraphicFramePr>
          <p:nvPr/>
        </p:nvGraphicFramePr>
        <p:xfrm>
          <a:off x="5181601" y="1157289"/>
          <a:ext cx="1050925" cy="452437"/>
        </p:xfrm>
        <a:graphic>
          <a:graphicData uri="http://schemas.openxmlformats.org/presentationml/2006/ole">
            <mc:AlternateContent xmlns:mc="http://schemas.openxmlformats.org/markup-compatibility/2006">
              <mc:Choice xmlns:v="urn:schemas-microsoft-com:vml" Requires="v">
                <p:oleObj spid="_x0000_s4144" name="Microsoft Equation 3.0" r:id="rId3" imgW="466849" imgH="199923" progId="Equation.3">
                  <p:embed/>
                </p:oleObj>
              </mc:Choice>
              <mc:Fallback>
                <p:oleObj name="Microsoft Equation 3.0" r:id="rId3" imgW="466849" imgH="199923" progId="Equation.3">
                  <p:embed/>
                  <p:pic>
                    <p:nvPicPr>
                      <p:cNvPr id="8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1" y="1157289"/>
                        <a:ext cx="1050925"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198" name="Object 6"/>
          <p:cNvGraphicFramePr>
            <a:graphicFrameLocks noChangeAspect="1"/>
          </p:cNvGraphicFramePr>
          <p:nvPr/>
        </p:nvGraphicFramePr>
        <p:xfrm>
          <a:off x="4652964" y="3929063"/>
          <a:ext cx="2187575" cy="565150"/>
        </p:xfrm>
        <a:graphic>
          <a:graphicData uri="http://schemas.openxmlformats.org/presentationml/2006/ole">
            <mc:AlternateContent xmlns:mc="http://schemas.openxmlformats.org/markup-compatibility/2006">
              <mc:Choice xmlns:v="urn:schemas-microsoft-com:vml" Requires="v">
                <p:oleObj spid="_x0000_s4145" name="Equation" r:id="rId5" imgW="971684" imgH="247684" progId="Equation.3">
                  <p:embed/>
                </p:oleObj>
              </mc:Choice>
              <mc:Fallback>
                <p:oleObj name="Equation" r:id="rId5" imgW="971684" imgH="247684" progId="Equation.3">
                  <p:embed/>
                  <p:pic>
                    <p:nvPicPr>
                      <p:cNvPr id="81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2964" y="3929063"/>
                        <a:ext cx="2187575" cy="565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9" name="Text Box 7"/>
          <p:cNvSpPr txBox="1">
            <a:spLocks noChangeArrowheads="1"/>
          </p:cNvSpPr>
          <p:nvPr/>
        </p:nvSpPr>
        <p:spPr bwMode="auto">
          <a:xfrm>
            <a:off x="7315201" y="700088"/>
            <a:ext cx="683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dirty="0" smtClean="0">
                <a:solidFill>
                  <a:srgbClr val="000000"/>
                </a:solidFill>
                <a:sym typeface="Monotype Sorts" pitchFamily="2" charset="2"/>
              </a:rPr>
              <a:t>“bit”</a:t>
            </a:r>
            <a:endParaRPr lang="en-US" altLang="en-US" sz="1800" dirty="0">
              <a:solidFill>
                <a:srgbClr val="000000"/>
              </a:solidFill>
            </a:endParaRPr>
          </a:p>
        </p:txBody>
      </p:sp>
      <p:sp>
        <p:nvSpPr>
          <p:cNvPr id="8200" name="Text Box 8"/>
          <p:cNvSpPr txBox="1">
            <a:spLocks noChangeArrowheads="1"/>
          </p:cNvSpPr>
          <p:nvPr/>
        </p:nvSpPr>
        <p:spPr bwMode="auto">
          <a:xfrm>
            <a:off x="8934747" y="3471863"/>
            <a:ext cx="2438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dirty="0" smtClean="0">
                <a:solidFill>
                  <a:srgbClr val="000000"/>
                </a:solidFill>
                <a:sym typeface="Monotype Sorts" pitchFamily="2" charset="2"/>
              </a:rPr>
              <a:t>“qubit” = quantum bit</a:t>
            </a:r>
            <a:endParaRPr lang="en-US" altLang="en-US" sz="1800" dirty="0">
              <a:solidFill>
                <a:srgbClr val="000000"/>
              </a:solidFill>
            </a:endParaRPr>
          </a:p>
        </p:txBody>
      </p:sp>
      <p:sp>
        <p:nvSpPr>
          <p:cNvPr id="8201" name="Text Box 9"/>
          <p:cNvSpPr txBox="1">
            <a:spLocks noChangeArrowheads="1"/>
          </p:cNvSpPr>
          <p:nvPr/>
        </p:nvSpPr>
        <p:spPr bwMode="auto">
          <a:xfrm>
            <a:off x="2971801" y="1690688"/>
            <a:ext cx="6088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rPr>
              <a:t>can do all operations from </a:t>
            </a:r>
            <a:r>
              <a:rPr lang="en-US" altLang="en-US" sz="1800">
                <a:solidFill>
                  <a:srgbClr val="3333CC"/>
                </a:solidFill>
              </a:rPr>
              <a:t>NOT</a:t>
            </a:r>
            <a:r>
              <a:rPr lang="en-US" altLang="en-US" sz="1800">
                <a:solidFill>
                  <a:srgbClr val="000000"/>
                </a:solidFill>
              </a:rPr>
              <a:t> and </a:t>
            </a:r>
            <a:r>
              <a:rPr lang="en-US" altLang="en-US" sz="1800">
                <a:solidFill>
                  <a:srgbClr val="3333CC"/>
                </a:solidFill>
              </a:rPr>
              <a:t>exclusive-OR</a:t>
            </a:r>
            <a:r>
              <a:rPr lang="en-US" altLang="en-US" sz="1800">
                <a:solidFill>
                  <a:srgbClr val="000000"/>
                </a:solidFill>
              </a:rPr>
              <a:t> gates</a:t>
            </a:r>
          </a:p>
        </p:txBody>
      </p:sp>
      <p:sp>
        <p:nvSpPr>
          <p:cNvPr id="8202" name="Text Box 10"/>
          <p:cNvSpPr txBox="1">
            <a:spLocks noChangeArrowheads="1"/>
          </p:cNvSpPr>
          <p:nvPr/>
        </p:nvSpPr>
        <p:spPr bwMode="auto">
          <a:xfrm>
            <a:off x="5715001" y="2071688"/>
            <a:ext cx="10118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400">
                <a:solidFill>
                  <a:srgbClr val="006600"/>
                </a:solidFill>
              </a:rPr>
              <a:t>Single-bit</a:t>
            </a:r>
          </a:p>
          <a:p>
            <a:pPr algn="l" eaLnBrk="0" fontAlgn="base" hangingPunct="0">
              <a:spcBef>
                <a:spcPct val="0"/>
              </a:spcBef>
              <a:spcAft>
                <a:spcPct val="0"/>
              </a:spcAft>
            </a:pPr>
            <a:r>
              <a:rPr lang="en-US" altLang="en-US" sz="1400">
                <a:solidFill>
                  <a:srgbClr val="006600"/>
                </a:solidFill>
              </a:rPr>
              <a:t>operation</a:t>
            </a:r>
          </a:p>
        </p:txBody>
      </p:sp>
      <p:sp>
        <p:nvSpPr>
          <p:cNvPr id="8203" name="Text Box 11"/>
          <p:cNvSpPr txBox="1">
            <a:spLocks noChangeArrowheads="1"/>
          </p:cNvSpPr>
          <p:nvPr/>
        </p:nvSpPr>
        <p:spPr bwMode="auto">
          <a:xfrm>
            <a:off x="7772401" y="5105400"/>
            <a:ext cx="1026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400">
                <a:solidFill>
                  <a:srgbClr val="006600"/>
                </a:solidFill>
              </a:rPr>
              <a:t>Two-qubit</a:t>
            </a:r>
          </a:p>
          <a:p>
            <a:pPr algn="l" eaLnBrk="0" fontAlgn="base" hangingPunct="0">
              <a:spcBef>
                <a:spcPct val="0"/>
              </a:spcBef>
              <a:spcAft>
                <a:spcPct val="0"/>
              </a:spcAft>
            </a:pPr>
            <a:r>
              <a:rPr lang="en-US" altLang="en-US" sz="1400">
                <a:solidFill>
                  <a:srgbClr val="006600"/>
                </a:solidFill>
              </a:rPr>
              <a:t>operation</a:t>
            </a:r>
          </a:p>
        </p:txBody>
      </p:sp>
      <p:sp>
        <p:nvSpPr>
          <p:cNvPr id="8204" name="Text Box 12"/>
          <p:cNvSpPr txBox="1">
            <a:spLocks noChangeArrowheads="1"/>
          </p:cNvSpPr>
          <p:nvPr/>
        </p:nvSpPr>
        <p:spPr bwMode="auto">
          <a:xfrm>
            <a:off x="2595563" y="4691063"/>
            <a:ext cx="7524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rPr>
              <a:t>can do all operations from </a:t>
            </a:r>
            <a:r>
              <a:rPr lang="en-US" altLang="en-US" sz="1800">
                <a:solidFill>
                  <a:srgbClr val="3333CC"/>
                </a:solidFill>
              </a:rPr>
              <a:t>single-qubit</a:t>
            </a:r>
            <a:r>
              <a:rPr lang="en-US" altLang="en-US" sz="1800">
                <a:solidFill>
                  <a:srgbClr val="000000"/>
                </a:solidFill>
              </a:rPr>
              <a:t> and </a:t>
            </a:r>
            <a:r>
              <a:rPr lang="en-US" altLang="en-US" sz="1800">
                <a:solidFill>
                  <a:srgbClr val="3333CC"/>
                </a:solidFill>
              </a:rPr>
              <a:t>controlled-NOT </a:t>
            </a:r>
            <a:r>
              <a:rPr lang="en-US" altLang="en-US" sz="1800">
                <a:solidFill>
                  <a:srgbClr val="000000"/>
                </a:solidFill>
              </a:rPr>
              <a:t>functions</a:t>
            </a:r>
          </a:p>
        </p:txBody>
      </p:sp>
      <p:sp>
        <p:nvSpPr>
          <p:cNvPr id="8205" name="Text Box 13"/>
          <p:cNvSpPr txBox="1">
            <a:spLocks noChangeArrowheads="1"/>
          </p:cNvSpPr>
          <p:nvPr/>
        </p:nvSpPr>
        <p:spPr bwMode="auto">
          <a:xfrm>
            <a:off x="4957763" y="5148263"/>
            <a:ext cx="21717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ctr" eaLnBrk="0" fontAlgn="base" hangingPunct="0">
              <a:spcBef>
                <a:spcPct val="0"/>
              </a:spcBef>
              <a:spcAft>
                <a:spcPct val="0"/>
              </a:spcAft>
            </a:pPr>
            <a:r>
              <a:rPr lang="en-US" altLang="en-US" sz="1400">
                <a:solidFill>
                  <a:srgbClr val="006600"/>
                </a:solidFill>
              </a:rPr>
              <a:t>unitary transformations</a:t>
            </a:r>
          </a:p>
          <a:p>
            <a:pPr algn="l" eaLnBrk="0" fontAlgn="base" hangingPunct="0">
              <a:spcBef>
                <a:spcPct val="0"/>
              </a:spcBef>
              <a:spcAft>
                <a:spcPct val="0"/>
              </a:spcAft>
            </a:pPr>
            <a:r>
              <a:rPr lang="en-US" altLang="en-US" sz="1400">
                <a:solidFill>
                  <a:srgbClr val="006600"/>
                </a:solidFill>
              </a:rPr>
              <a:t>      (e.g. rotations)</a:t>
            </a:r>
          </a:p>
        </p:txBody>
      </p:sp>
      <p:sp>
        <p:nvSpPr>
          <p:cNvPr id="8206" name="Text Box 14"/>
          <p:cNvSpPr txBox="1">
            <a:spLocks noChangeArrowheads="1"/>
          </p:cNvSpPr>
          <p:nvPr/>
        </p:nvSpPr>
        <p:spPr bwMode="auto">
          <a:xfrm>
            <a:off x="7239001" y="2071688"/>
            <a:ext cx="9749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400">
                <a:solidFill>
                  <a:srgbClr val="006600"/>
                </a:solidFill>
              </a:rPr>
              <a:t>Two-bit</a:t>
            </a:r>
          </a:p>
          <a:p>
            <a:pPr algn="l" eaLnBrk="0" fontAlgn="base" hangingPunct="0">
              <a:spcBef>
                <a:spcPct val="0"/>
              </a:spcBef>
              <a:spcAft>
                <a:spcPct val="0"/>
              </a:spcAft>
            </a:pPr>
            <a:r>
              <a:rPr lang="en-US" altLang="en-US" sz="1400">
                <a:solidFill>
                  <a:srgbClr val="006600"/>
                </a:solidFill>
              </a:rPr>
              <a:t>operation</a:t>
            </a:r>
          </a:p>
        </p:txBody>
      </p:sp>
      <p:sp>
        <p:nvSpPr>
          <p:cNvPr id="8207" name="Text Box 15"/>
          <p:cNvSpPr txBox="1">
            <a:spLocks noChangeArrowheads="1"/>
          </p:cNvSpPr>
          <p:nvPr/>
        </p:nvSpPr>
        <p:spPr bwMode="auto">
          <a:xfrm>
            <a:off x="2895601" y="2681288"/>
            <a:ext cx="61372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rPr>
              <a:t>perform series of operations on bits to get final answer</a:t>
            </a:r>
          </a:p>
        </p:txBody>
      </p:sp>
      <p:sp>
        <p:nvSpPr>
          <p:cNvPr id="8208" name="Line 16"/>
          <p:cNvSpPr>
            <a:spLocks noChangeShapeType="1"/>
          </p:cNvSpPr>
          <p:nvPr/>
        </p:nvSpPr>
        <p:spPr bwMode="auto">
          <a:xfrm>
            <a:off x="1752600" y="3200400"/>
            <a:ext cx="8686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8209" name="Text Box 17"/>
          <p:cNvSpPr txBox="1">
            <a:spLocks noChangeArrowheads="1"/>
          </p:cNvSpPr>
          <p:nvPr/>
        </p:nvSpPr>
        <p:spPr bwMode="auto">
          <a:xfrm>
            <a:off x="2514601" y="5791201"/>
            <a:ext cx="75612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rPr>
              <a:t>“Entangle” qubits and allow quantum evolution to “project out” answer</a:t>
            </a:r>
          </a:p>
        </p:txBody>
      </p:sp>
    </p:spTree>
    <p:extLst>
      <p:ext uri="{BB962C8B-B14F-4D97-AF65-F5344CB8AC3E}">
        <p14:creationId xmlns:p14="http://schemas.microsoft.com/office/powerpoint/2010/main" val="39729107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64769" y="177195"/>
            <a:ext cx="4797134" cy="461665"/>
          </a:xfrm>
          <a:prstGeom prst="rect">
            <a:avLst/>
          </a:prstGeom>
        </p:spPr>
        <p:txBody>
          <a:bodyPr wrap="square">
            <a:spAutoFit/>
          </a:bodyPr>
          <a:lstStyle/>
          <a:p>
            <a:r>
              <a:rPr lang="en-US" sz="2400" dirty="0">
                <a:solidFill>
                  <a:srgbClr val="003366"/>
                </a:solidFill>
                <a:latin typeface="Helvetica" panose="020B0604020202020204" pitchFamily="34" charset="0"/>
              </a:rPr>
              <a:t>PHYS 498 SQD</a:t>
            </a:r>
            <a:r>
              <a:rPr lang="en-US" sz="2400" dirty="0">
                <a:solidFill>
                  <a:srgbClr val="000000"/>
                </a:solidFill>
                <a:latin typeface="Helvetica" panose="020B0604020202020204" pitchFamily="34" charset="0"/>
              </a:rPr>
              <a:t> </a:t>
            </a:r>
            <a:r>
              <a:rPr lang="en-US" sz="2400" dirty="0">
                <a:solidFill>
                  <a:srgbClr val="E47211"/>
                </a:solidFill>
                <a:latin typeface="Helvetica" panose="020B0604020202020204" pitchFamily="34" charset="0"/>
              </a:rPr>
              <a:t>Fall 2019</a:t>
            </a:r>
            <a:endParaRPr lang="en-US" sz="2400" dirty="0"/>
          </a:p>
        </p:txBody>
      </p:sp>
      <p:pic>
        <p:nvPicPr>
          <p:cNvPr id="4101" name="Picture 5" descr="University of Illinois at Urbana-Champaig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164" y="197707"/>
            <a:ext cx="306563" cy="44115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763147" y="638860"/>
            <a:ext cx="8665706" cy="430887"/>
          </a:xfrm>
          <a:prstGeom prst="rect">
            <a:avLst/>
          </a:prstGeom>
          <a:noFill/>
        </p:spPr>
        <p:txBody>
          <a:bodyPr wrap="none" rtlCol="0">
            <a:spAutoFit/>
          </a:bodyPr>
          <a:lstStyle/>
          <a:p>
            <a:r>
              <a:rPr lang="en-US" sz="2200" b="1" dirty="0" smtClean="0"/>
              <a:t>Superconductor Materials and Devices for Quantum Information Science</a:t>
            </a:r>
            <a:endParaRPr lang="en-US" sz="2200" b="1" dirty="0"/>
          </a:p>
        </p:txBody>
      </p:sp>
      <p:sp>
        <p:nvSpPr>
          <p:cNvPr id="3" name="TextBox 2"/>
          <p:cNvSpPr txBox="1"/>
          <p:nvPr/>
        </p:nvSpPr>
        <p:spPr>
          <a:xfrm>
            <a:off x="601252" y="1229991"/>
            <a:ext cx="8758306" cy="369332"/>
          </a:xfrm>
          <a:prstGeom prst="rect">
            <a:avLst/>
          </a:prstGeom>
          <a:noFill/>
        </p:spPr>
        <p:txBody>
          <a:bodyPr wrap="square" rtlCol="0">
            <a:spAutoFit/>
          </a:bodyPr>
          <a:lstStyle/>
          <a:p>
            <a:r>
              <a:rPr lang="en-US" dirty="0" smtClean="0"/>
              <a:t>Relevance to Quantum Information Science:</a:t>
            </a:r>
          </a:p>
        </p:txBody>
      </p:sp>
      <p:sp>
        <p:nvSpPr>
          <p:cNvPr id="13" name="TextBox 12"/>
          <p:cNvSpPr txBox="1"/>
          <p:nvPr/>
        </p:nvSpPr>
        <p:spPr>
          <a:xfrm>
            <a:off x="945164" y="1830952"/>
            <a:ext cx="9722836" cy="2262158"/>
          </a:xfrm>
          <a:prstGeom prst="rect">
            <a:avLst/>
          </a:prstGeom>
          <a:noFill/>
        </p:spPr>
        <p:txBody>
          <a:bodyPr wrap="square" rtlCol="0">
            <a:spAutoFit/>
          </a:bodyPr>
          <a:lstStyle/>
          <a:p>
            <a:pPr>
              <a:spcAft>
                <a:spcPts val="600"/>
              </a:spcAft>
            </a:pPr>
            <a:r>
              <a:rPr lang="en-US" dirty="0" smtClean="0"/>
              <a:t>There is probably no area hotter in science than quantum information</a:t>
            </a:r>
          </a:p>
          <a:p>
            <a:pPr>
              <a:spcAft>
                <a:spcPts val="600"/>
              </a:spcAft>
            </a:pPr>
            <a:r>
              <a:rPr lang="en-US" dirty="0" smtClean="0"/>
              <a:t>Recent discoveries and progress have made people worldwide aware of the potential of quantum mechanics for advanced detectors and quantum computing</a:t>
            </a:r>
            <a:endParaRPr lang="en-US" dirty="0"/>
          </a:p>
          <a:p>
            <a:pPr>
              <a:spcAft>
                <a:spcPts val="600"/>
              </a:spcAft>
            </a:pPr>
            <a:r>
              <a:rPr lang="en-US" dirty="0" smtClean="0"/>
              <a:t>There are significant investments by countries, industries, and universities (including ours) in this area:</a:t>
            </a:r>
          </a:p>
          <a:p>
            <a:r>
              <a:rPr lang="en-US" dirty="0" smtClean="0"/>
              <a:t>UIUC has launched </a:t>
            </a:r>
            <a:r>
              <a:rPr lang="en-US" b="1" dirty="0" smtClean="0">
                <a:solidFill>
                  <a:schemeClr val="accent2">
                    <a:lumMod val="75000"/>
                  </a:schemeClr>
                </a:solidFill>
              </a:rPr>
              <a:t>IQUIST = Illinois Quantum Information Science and Technology Center</a:t>
            </a:r>
            <a:r>
              <a:rPr lang="en-US" dirty="0" smtClean="0"/>
              <a:t>, and created </a:t>
            </a:r>
            <a:r>
              <a:rPr lang="en-US" b="1" dirty="0" smtClean="0">
                <a:solidFill>
                  <a:srgbClr val="003399"/>
                </a:solidFill>
              </a:rPr>
              <a:t>CQE = Chicago Quantum Exchange</a:t>
            </a:r>
            <a:r>
              <a:rPr lang="en-US" dirty="0" smtClean="0"/>
              <a:t>, a consortium of partners in and near Chicago,</a:t>
            </a:r>
          </a:p>
          <a:p>
            <a:r>
              <a:rPr lang="en-US" dirty="0" smtClean="0"/>
              <a:t>to promote activity in QIS, including encouraging training of students in QIS via courses like this </a:t>
            </a:r>
            <a:endParaRPr lang="en-US" dirty="0"/>
          </a:p>
        </p:txBody>
      </p:sp>
      <p:sp>
        <p:nvSpPr>
          <p:cNvPr id="4" name="Rectangle 3"/>
          <p:cNvSpPr/>
          <p:nvPr/>
        </p:nvSpPr>
        <p:spPr>
          <a:xfrm>
            <a:off x="945164" y="4324739"/>
            <a:ext cx="10262414" cy="2031325"/>
          </a:xfrm>
          <a:prstGeom prst="rect">
            <a:avLst/>
          </a:prstGeom>
        </p:spPr>
        <p:txBody>
          <a:bodyPr wrap="square">
            <a:spAutoFit/>
          </a:bodyPr>
          <a:lstStyle/>
          <a:p>
            <a:r>
              <a:rPr lang="en-US" dirty="0" smtClean="0"/>
              <a:t>So, this </a:t>
            </a:r>
            <a:r>
              <a:rPr lang="en-US" dirty="0"/>
              <a:t>NOT a course on QIS and I </a:t>
            </a:r>
            <a:r>
              <a:rPr lang="en-US" dirty="0" smtClean="0"/>
              <a:t>actually do NOT </a:t>
            </a:r>
            <a:r>
              <a:rPr lang="en-US" dirty="0"/>
              <a:t>consider myself to be an expert in this emerging </a:t>
            </a:r>
            <a:r>
              <a:rPr lang="en-US" dirty="0" smtClean="0"/>
              <a:t>field</a:t>
            </a:r>
          </a:p>
          <a:p>
            <a:endParaRPr lang="en-US" dirty="0"/>
          </a:p>
          <a:p>
            <a:r>
              <a:rPr lang="en-US" dirty="0" smtClean="0"/>
              <a:t>But </a:t>
            </a:r>
            <a:r>
              <a:rPr lang="en-US" b="1" dirty="0" smtClean="0"/>
              <a:t>superconductivity</a:t>
            </a:r>
            <a:r>
              <a:rPr lang="en-US" dirty="0" smtClean="0"/>
              <a:t> is one of the leading and most promising hardware approaches for achieving the goals of this effort and it is to likely play a major role in qubit devices and quantum circuits,</a:t>
            </a:r>
          </a:p>
          <a:p>
            <a:r>
              <a:rPr lang="en-US" dirty="0" smtClean="0"/>
              <a:t>so I want to learn with you about what is happening and how to advance it </a:t>
            </a:r>
          </a:p>
          <a:p>
            <a:endParaRPr lang="en-US" dirty="0"/>
          </a:p>
          <a:p>
            <a:r>
              <a:rPr lang="en-US" dirty="0" smtClean="0"/>
              <a:t>Throughout the course we will keep an eye on new developments and opportunities for superconductivity    </a:t>
            </a:r>
            <a:endParaRPr lang="en-US" dirty="0"/>
          </a:p>
        </p:txBody>
      </p:sp>
    </p:spTree>
    <p:extLst>
      <p:ext uri="{BB962C8B-B14F-4D97-AF65-F5344CB8AC3E}">
        <p14:creationId xmlns:p14="http://schemas.microsoft.com/office/powerpoint/2010/main" val="1615352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1345" y="1190702"/>
            <a:ext cx="4176111" cy="4443382"/>
          </a:xfrm>
          <a:prstGeom prst="rect">
            <a:avLst/>
          </a:prstGeom>
        </p:spPr>
      </p:pic>
      <p:sp>
        <p:nvSpPr>
          <p:cNvPr id="2" name="Rectangle 1"/>
          <p:cNvSpPr/>
          <p:nvPr/>
        </p:nvSpPr>
        <p:spPr>
          <a:xfrm>
            <a:off x="3266307" y="394601"/>
            <a:ext cx="4878259" cy="369332"/>
          </a:xfrm>
          <a:prstGeom prst="rect">
            <a:avLst/>
          </a:prstGeom>
        </p:spPr>
        <p:txBody>
          <a:bodyPr wrap="none">
            <a:spAutoFit/>
          </a:bodyPr>
          <a:lstStyle/>
          <a:p>
            <a:r>
              <a:rPr lang="en-US" altLang="en-US" b="1" dirty="0" smtClean="0">
                <a:solidFill>
                  <a:srgbClr val="A50021"/>
                </a:solidFill>
                <a:latin typeface="Comic Sans MS" panose="030F0702030302020204" pitchFamily="66" charset="0"/>
              </a:rPr>
              <a:t>Representing qubits --- the Bloch sphere</a:t>
            </a:r>
            <a:endParaRPr lang="en-US" dirty="0"/>
          </a:p>
        </p:txBody>
      </p:sp>
    </p:spTree>
    <p:extLst>
      <p:ext uri="{BB962C8B-B14F-4D97-AF65-F5344CB8AC3E}">
        <p14:creationId xmlns:p14="http://schemas.microsoft.com/office/powerpoint/2010/main" val="1866198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132221" y="13777"/>
            <a:ext cx="7772400" cy="381000"/>
          </a:xfrm>
        </p:spPr>
        <p:txBody>
          <a:bodyPr>
            <a:noAutofit/>
          </a:bodyPr>
          <a:lstStyle/>
          <a:p>
            <a:pPr eaLnBrk="1" hangingPunct="1">
              <a:lnSpc>
                <a:spcPct val="120000"/>
              </a:lnSpc>
            </a:pPr>
            <a:r>
              <a:rPr lang="en-US" altLang="en-US" sz="2000" b="1" dirty="0">
                <a:solidFill>
                  <a:srgbClr val="A50021"/>
                </a:solidFill>
                <a:latin typeface="Comic Sans MS" panose="030F0702030302020204" pitchFamily="66" charset="0"/>
              </a:rPr>
              <a:t>Key to quantum computation = entanglement</a:t>
            </a:r>
          </a:p>
        </p:txBody>
      </p:sp>
      <p:sp>
        <p:nvSpPr>
          <p:cNvPr id="9219" name="Rectangle 4"/>
          <p:cNvSpPr>
            <a:spLocks noChangeArrowheads="1"/>
          </p:cNvSpPr>
          <p:nvPr/>
        </p:nvSpPr>
        <p:spPr bwMode="auto">
          <a:xfrm>
            <a:off x="1708484" y="538162"/>
            <a:ext cx="367921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800" b="1">
                <a:solidFill>
                  <a:srgbClr val="000000"/>
                </a:solidFill>
                <a:latin typeface="Arial" panose="020B0604020202020204" pitchFamily="34" charset="0"/>
              </a:rPr>
              <a:t>qubit</a:t>
            </a:r>
            <a:r>
              <a:rPr lang="en-US" altLang="en-US" sz="1800">
                <a:solidFill>
                  <a:srgbClr val="000000"/>
                </a:solidFill>
                <a:latin typeface="Arial" panose="020B0604020202020204" pitchFamily="34" charset="0"/>
              </a:rPr>
              <a:t> = quantum two-level system</a:t>
            </a:r>
          </a:p>
          <a:p>
            <a:pPr algn="l" fontAlgn="base">
              <a:spcBef>
                <a:spcPct val="0"/>
              </a:spcBef>
              <a:spcAft>
                <a:spcPct val="0"/>
              </a:spcAft>
            </a:pPr>
            <a:endParaRPr lang="en-US" altLang="en-US" sz="1800" dirty="0">
              <a:solidFill>
                <a:srgbClr val="000000"/>
              </a:solidFill>
              <a:latin typeface="Arial" panose="020B0604020202020204" pitchFamily="34" charset="0"/>
            </a:endParaRPr>
          </a:p>
          <a:p>
            <a:pPr algn="l" fontAlgn="base">
              <a:spcBef>
                <a:spcPct val="0"/>
              </a:spcBef>
              <a:spcAft>
                <a:spcPct val="0"/>
              </a:spcAft>
            </a:pPr>
            <a:r>
              <a:rPr lang="en-US" altLang="en-US" sz="1800" dirty="0">
                <a:solidFill>
                  <a:srgbClr val="000000"/>
                </a:solidFill>
                <a:latin typeface="Arial" panose="020B0604020202020204" pitchFamily="34" charset="0"/>
              </a:rPr>
              <a:t>      </a:t>
            </a:r>
          </a:p>
        </p:txBody>
      </p:sp>
      <p:graphicFrame>
        <p:nvGraphicFramePr>
          <p:cNvPr id="9220" name="Object 6"/>
          <p:cNvGraphicFramePr>
            <a:graphicFrameLocks noChangeAspect="1"/>
          </p:cNvGraphicFramePr>
          <p:nvPr>
            <p:extLst>
              <p:ext uri="{D42A27DB-BD31-4B8C-83A1-F6EECF244321}">
                <p14:modId xmlns:p14="http://schemas.microsoft.com/office/powerpoint/2010/main" val="2365725178"/>
              </p:ext>
            </p:extLst>
          </p:nvPr>
        </p:nvGraphicFramePr>
        <p:xfrm>
          <a:off x="5381268" y="513767"/>
          <a:ext cx="1195388" cy="402198"/>
        </p:xfrm>
        <a:graphic>
          <a:graphicData uri="http://schemas.openxmlformats.org/presentationml/2006/ole">
            <mc:AlternateContent xmlns:mc="http://schemas.openxmlformats.org/markup-compatibility/2006">
              <mc:Choice xmlns:v="urn:schemas-microsoft-com:vml" Requires="v">
                <p:oleObj spid="_x0000_s5252" name="Equation" r:id="rId3" imgW="748975" imgH="253890" progId="Equation.3">
                  <p:embed/>
                </p:oleObj>
              </mc:Choice>
              <mc:Fallback>
                <p:oleObj name="Equation" r:id="rId3" imgW="748975" imgH="253890" progId="Equation.3">
                  <p:embed/>
                  <p:pic>
                    <p:nvPicPr>
                      <p:cNvPr id="922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1268" y="513767"/>
                        <a:ext cx="1195388" cy="402198"/>
                      </a:xfrm>
                      <a:prstGeom prst="rect">
                        <a:avLst/>
                      </a:prstGeom>
                      <a:noFill/>
                      <a:ln>
                        <a:noFill/>
                      </a:ln>
                      <a:effectLst/>
                    </p:spPr>
                  </p:pic>
                </p:oleObj>
              </mc:Fallback>
            </mc:AlternateContent>
          </a:graphicData>
        </a:graphic>
      </p:graphicFrame>
      <p:sp>
        <p:nvSpPr>
          <p:cNvPr id="9221" name="Rectangle 8"/>
          <p:cNvSpPr>
            <a:spLocks noChangeArrowheads="1"/>
          </p:cNvSpPr>
          <p:nvPr/>
        </p:nvSpPr>
        <p:spPr bwMode="auto">
          <a:xfrm>
            <a:off x="1103433" y="1436991"/>
            <a:ext cx="1659429"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800" dirty="0">
                <a:solidFill>
                  <a:srgbClr val="006600"/>
                </a:solidFill>
                <a:latin typeface="Arial" panose="020B0604020202020204" pitchFamily="34" charset="0"/>
              </a:rPr>
              <a:t>Superposition:</a:t>
            </a:r>
          </a:p>
          <a:p>
            <a:pPr algn="l" fontAlgn="base">
              <a:spcBef>
                <a:spcPct val="0"/>
              </a:spcBef>
              <a:spcAft>
                <a:spcPct val="0"/>
              </a:spcAft>
            </a:pPr>
            <a:endParaRPr lang="en-US" altLang="en-US" sz="1800" dirty="0">
              <a:solidFill>
                <a:srgbClr val="006600"/>
              </a:solidFill>
              <a:latin typeface="Arial" panose="020B0604020202020204" pitchFamily="34" charset="0"/>
            </a:endParaRPr>
          </a:p>
          <a:p>
            <a:pPr algn="l" fontAlgn="base">
              <a:spcBef>
                <a:spcPct val="0"/>
              </a:spcBef>
              <a:spcAft>
                <a:spcPct val="0"/>
              </a:spcAft>
            </a:pPr>
            <a:r>
              <a:rPr lang="en-US" altLang="en-US" sz="1800" dirty="0">
                <a:solidFill>
                  <a:srgbClr val="006600"/>
                </a:solidFill>
                <a:latin typeface="Arial" panose="020B0604020202020204" pitchFamily="34" charset="0"/>
              </a:rPr>
              <a:t>      </a:t>
            </a:r>
          </a:p>
        </p:txBody>
      </p:sp>
      <p:graphicFrame>
        <p:nvGraphicFramePr>
          <p:cNvPr id="9222" name="Object 9"/>
          <p:cNvGraphicFramePr>
            <a:graphicFrameLocks noChangeAspect="1"/>
          </p:cNvGraphicFramePr>
          <p:nvPr>
            <p:extLst>
              <p:ext uri="{D42A27DB-BD31-4B8C-83A1-F6EECF244321}">
                <p14:modId xmlns:p14="http://schemas.microsoft.com/office/powerpoint/2010/main" val="4040161401"/>
              </p:ext>
            </p:extLst>
          </p:nvPr>
        </p:nvGraphicFramePr>
        <p:xfrm>
          <a:off x="2901306" y="1427384"/>
          <a:ext cx="1853914" cy="472061"/>
        </p:xfrm>
        <a:graphic>
          <a:graphicData uri="http://schemas.openxmlformats.org/presentationml/2006/ole">
            <mc:AlternateContent xmlns:mc="http://schemas.openxmlformats.org/markup-compatibility/2006">
              <mc:Choice xmlns:v="urn:schemas-microsoft-com:vml" Requires="v">
                <p:oleObj spid="_x0000_s5253" name="Microsoft Equation 3.0" r:id="rId5" imgW="985775" imgH="247684" progId="Equation.3">
                  <p:embed/>
                </p:oleObj>
              </mc:Choice>
              <mc:Fallback>
                <p:oleObj name="Microsoft Equation 3.0" r:id="rId5" imgW="985775" imgH="247684" progId="Equation.3">
                  <p:embed/>
                  <p:pic>
                    <p:nvPicPr>
                      <p:cNvPr id="9222"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1306" y="1427384"/>
                        <a:ext cx="1853914" cy="472061"/>
                      </a:xfrm>
                      <a:prstGeom prst="rect">
                        <a:avLst/>
                      </a:prstGeom>
                      <a:noFill/>
                      <a:ln>
                        <a:noFill/>
                      </a:ln>
                      <a:effectLst/>
                    </p:spPr>
                  </p:pic>
                </p:oleObj>
              </mc:Fallback>
            </mc:AlternateContent>
          </a:graphicData>
        </a:graphic>
      </p:graphicFrame>
      <p:sp>
        <p:nvSpPr>
          <p:cNvPr id="9223" name="Rectangle 10"/>
          <p:cNvSpPr>
            <a:spLocks noChangeArrowheads="1"/>
          </p:cNvSpPr>
          <p:nvPr/>
        </p:nvSpPr>
        <p:spPr bwMode="auto">
          <a:xfrm>
            <a:off x="1059001" y="2532796"/>
            <a:ext cx="43781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800" dirty="0">
                <a:solidFill>
                  <a:srgbClr val="006600"/>
                </a:solidFill>
                <a:latin typeface="Arial" panose="020B0604020202020204" pitchFamily="34" charset="0"/>
              </a:rPr>
              <a:t>Entanglement:  interference of two </a:t>
            </a:r>
            <a:r>
              <a:rPr lang="en-US" altLang="en-US" sz="1800" dirty="0" smtClean="0">
                <a:solidFill>
                  <a:srgbClr val="006600"/>
                </a:solidFill>
                <a:latin typeface="Arial" panose="020B0604020202020204" pitchFamily="34" charset="0"/>
              </a:rPr>
              <a:t>qubits</a:t>
            </a:r>
            <a:endParaRPr lang="en-US" altLang="en-US" sz="1800" dirty="0">
              <a:solidFill>
                <a:srgbClr val="006600"/>
              </a:solidFill>
              <a:latin typeface="Arial" panose="020B0604020202020204" pitchFamily="34" charset="0"/>
            </a:endParaRPr>
          </a:p>
        </p:txBody>
      </p:sp>
      <p:graphicFrame>
        <p:nvGraphicFramePr>
          <p:cNvPr id="9224" name="Object 11"/>
          <p:cNvGraphicFramePr>
            <a:graphicFrameLocks noChangeAspect="1"/>
          </p:cNvGraphicFramePr>
          <p:nvPr>
            <p:extLst>
              <p:ext uri="{D42A27DB-BD31-4B8C-83A1-F6EECF244321}">
                <p14:modId xmlns:p14="http://schemas.microsoft.com/office/powerpoint/2010/main" val="440428617"/>
              </p:ext>
            </p:extLst>
          </p:nvPr>
        </p:nvGraphicFramePr>
        <p:xfrm>
          <a:off x="5527515" y="2520688"/>
          <a:ext cx="4017128" cy="469213"/>
        </p:xfrm>
        <a:graphic>
          <a:graphicData uri="http://schemas.openxmlformats.org/presentationml/2006/ole">
            <mc:AlternateContent xmlns:mc="http://schemas.openxmlformats.org/markup-compatibility/2006">
              <mc:Choice xmlns:v="urn:schemas-microsoft-com:vml" Requires="v">
                <p:oleObj spid="_x0000_s5254" name="Equation" r:id="rId7" imgW="2152593" imgH="247684" progId="Equation.3">
                  <p:embed/>
                </p:oleObj>
              </mc:Choice>
              <mc:Fallback>
                <p:oleObj name="Equation" r:id="rId7" imgW="2152593" imgH="247684" progId="Equation.3">
                  <p:embed/>
                  <p:pic>
                    <p:nvPicPr>
                      <p:cNvPr id="9224"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7515" y="2520688"/>
                        <a:ext cx="4017128" cy="469213"/>
                      </a:xfrm>
                      <a:prstGeom prst="rect">
                        <a:avLst/>
                      </a:prstGeom>
                      <a:noFill/>
                      <a:ln>
                        <a:noFill/>
                      </a:ln>
                      <a:effectLst/>
                    </p:spPr>
                  </p:pic>
                </p:oleObj>
              </mc:Fallback>
            </mc:AlternateContent>
          </a:graphicData>
        </a:graphic>
      </p:graphicFrame>
      <p:sp>
        <p:nvSpPr>
          <p:cNvPr id="9225" name="Text Box 14"/>
          <p:cNvSpPr txBox="1">
            <a:spLocks noChangeArrowheads="1"/>
          </p:cNvSpPr>
          <p:nvPr/>
        </p:nvSpPr>
        <p:spPr bwMode="auto">
          <a:xfrm>
            <a:off x="7155662" y="2020557"/>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latin typeface="Arial" panose="020B0604020202020204" pitchFamily="34" charset="0"/>
              </a:rPr>
              <a:t>0</a:t>
            </a:r>
            <a:endParaRPr lang="en-US" altLang="en-US" sz="1800" i="1">
              <a:solidFill>
                <a:srgbClr val="000000"/>
              </a:solidFill>
              <a:latin typeface="Arial" panose="020B0604020202020204" pitchFamily="34" charset="0"/>
            </a:endParaRPr>
          </a:p>
        </p:txBody>
      </p:sp>
      <p:sp>
        <p:nvSpPr>
          <p:cNvPr id="9226" name="Text Box 15"/>
          <p:cNvSpPr txBox="1">
            <a:spLocks noChangeArrowheads="1"/>
          </p:cNvSpPr>
          <p:nvPr/>
        </p:nvSpPr>
        <p:spPr bwMode="auto">
          <a:xfrm>
            <a:off x="8012912" y="2036432"/>
            <a:ext cx="31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a:solidFill>
                  <a:srgbClr val="000000"/>
                </a:solidFill>
                <a:latin typeface="Arial" panose="020B0604020202020204" pitchFamily="34" charset="0"/>
              </a:rPr>
              <a:t>1</a:t>
            </a:r>
            <a:endParaRPr lang="en-US" altLang="en-US" sz="1800" i="1">
              <a:solidFill>
                <a:srgbClr val="000000"/>
              </a:solidFill>
              <a:latin typeface="Arial" panose="020B0604020202020204" pitchFamily="34" charset="0"/>
            </a:endParaRPr>
          </a:p>
        </p:txBody>
      </p:sp>
      <p:sp>
        <p:nvSpPr>
          <p:cNvPr id="9227" name="Text Box 16"/>
          <p:cNvSpPr txBox="1">
            <a:spLocks noChangeArrowheads="1"/>
          </p:cNvSpPr>
          <p:nvPr/>
        </p:nvSpPr>
        <p:spPr bwMode="auto">
          <a:xfrm>
            <a:off x="8365338" y="1968169"/>
            <a:ext cx="3762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i="1">
                <a:solidFill>
                  <a:srgbClr val="000000"/>
                </a:solidFill>
                <a:latin typeface="Arial" panose="020B0604020202020204" pitchFamily="34" charset="0"/>
              </a:rPr>
              <a:t>q</a:t>
            </a:r>
            <a:endParaRPr lang="en-US" altLang="en-US" sz="1800">
              <a:solidFill>
                <a:srgbClr val="000000"/>
              </a:solidFill>
              <a:latin typeface="Arial" panose="020B0604020202020204" pitchFamily="34" charset="0"/>
            </a:endParaRPr>
          </a:p>
        </p:txBody>
      </p:sp>
      <p:sp>
        <p:nvSpPr>
          <p:cNvPr id="9228" name="Line 17"/>
          <p:cNvSpPr>
            <a:spLocks noChangeShapeType="1"/>
          </p:cNvSpPr>
          <p:nvPr/>
        </p:nvSpPr>
        <p:spPr bwMode="auto">
          <a:xfrm>
            <a:off x="6760374" y="2071356"/>
            <a:ext cx="1981200" cy="0"/>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29" name="Line 18"/>
          <p:cNvSpPr>
            <a:spLocks noChangeShapeType="1"/>
          </p:cNvSpPr>
          <p:nvPr/>
        </p:nvSpPr>
        <p:spPr bwMode="auto">
          <a:xfrm flipV="1">
            <a:off x="6760374" y="1004556"/>
            <a:ext cx="0" cy="1066800"/>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0" name="Line 19"/>
          <p:cNvSpPr>
            <a:spLocks noChangeShapeType="1"/>
          </p:cNvSpPr>
          <p:nvPr/>
        </p:nvSpPr>
        <p:spPr bwMode="auto">
          <a:xfrm>
            <a:off x="6763550" y="1777669"/>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1" name="Line 20"/>
          <p:cNvSpPr>
            <a:spLocks noChangeShapeType="1"/>
          </p:cNvSpPr>
          <p:nvPr/>
        </p:nvSpPr>
        <p:spPr bwMode="auto">
          <a:xfrm flipV="1">
            <a:off x="7349337" y="1977695"/>
            <a:ext cx="0" cy="66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2" name="Line 21"/>
          <p:cNvSpPr>
            <a:spLocks noChangeShapeType="1"/>
          </p:cNvSpPr>
          <p:nvPr/>
        </p:nvSpPr>
        <p:spPr bwMode="auto">
          <a:xfrm flipV="1">
            <a:off x="8149437" y="1977694"/>
            <a:ext cx="0" cy="69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3" name="Text Box 22"/>
          <p:cNvSpPr txBox="1">
            <a:spLocks noChangeArrowheads="1"/>
          </p:cNvSpPr>
          <p:nvPr/>
        </p:nvSpPr>
        <p:spPr bwMode="auto">
          <a:xfrm>
            <a:off x="6379375" y="1564944"/>
            <a:ext cx="5826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i="1">
                <a:solidFill>
                  <a:srgbClr val="000000"/>
                </a:solidFill>
                <a:latin typeface="Arial" panose="020B0604020202020204" pitchFamily="34" charset="0"/>
              </a:rPr>
              <a:t>E</a:t>
            </a:r>
            <a:r>
              <a:rPr lang="en-US" altLang="en-US" sz="1800" i="1" baseline="-25000">
                <a:solidFill>
                  <a:srgbClr val="000000"/>
                </a:solidFill>
                <a:latin typeface="Arial" panose="020B0604020202020204" pitchFamily="34" charset="0"/>
              </a:rPr>
              <a:t>0</a:t>
            </a:r>
          </a:p>
        </p:txBody>
      </p:sp>
      <p:sp>
        <p:nvSpPr>
          <p:cNvPr id="9234" name="Freeform 23"/>
          <p:cNvSpPr>
            <a:spLocks noChangeAspect="1"/>
          </p:cNvSpPr>
          <p:nvPr/>
        </p:nvSpPr>
        <p:spPr bwMode="auto">
          <a:xfrm>
            <a:off x="7341400" y="1531606"/>
            <a:ext cx="212725" cy="349250"/>
          </a:xfrm>
          <a:custGeom>
            <a:avLst/>
            <a:gdLst>
              <a:gd name="T0" fmla="*/ 0 w 133"/>
              <a:gd name="T1" fmla="*/ 349250 h 243"/>
              <a:gd name="T2" fmla="*/ 43185 w 133"/>
              <a:gd name="T3" fmla="*/ 344938 h 243"/>
              <a:gd name="T4" fmla="*/ 71975 w 133"/>
              <a:gd name="T5" fmla="*/ 333440 h 243"/>
              <a:gd name="T6" fmla="*/ 94367 w 133"/>
              <a:gd name="T7" fmla="*/ 310444 h 243"/>
              <a:gd name="T8" fmla="*/ 119958 w 133"/>
              <a:gd name="T9" fmla="*/ 271639 h 243"/>
              <a:gd name="T10" fmla="*/ 140750 w 133"/>
              <a:gd name="T11" fmla="*/ 225647 h 243"/>
              <a:gd name="T12" fmla="*/ 156745 w 133"/>
              <a:gd name="T13" fmla="*/ 182530 h 243"/>
              <a:gd name="T14" fmla="*/ 172739 w 133"/>
              <a:gd name="T15" fmla="*/ 136538 h 243"/>
              <a:gd name="T16" fmla="*/ 188733 w 133"/>
              <a:gd name="T17" fmla="*/ 87672 h 243"/>
              <a:gd name="T18" fmla="*/ 199930 w 133"/>
              <a:gd name="T19" fmla="*/ 45992 h 243"/>
              <a:gd name="T20" fmla="*/ 212725 w 133"/>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43">
                <a:moveTo>
                  <a:pt x="0" y="243"/>
                </a:moveTo>
                <a:lnTo>
                  <a:pt x="27" y="240"/>
                </a:lnTo>
                <a:lnTo>
                  <a:pt x="45" y="232"/>
                </a:lnTo>
                <a:lnTo>
                  <a:pt x="59" y="216"/>
                </a:lnTo>
                <a:lnTo>
                  <a:pt x="75" y="189"/>
                </a:lnTo>
                <a:cubicBezTo>
                  <a:pt x="80" y="179"/>
                  <a:pt x="84" y="167"/>
                  <a:pt x="88" y="157"/>
                </a:cubicBezTo>
                <a:lnTo>
                  <a:pt x="98" y="127"/>
                </a:lnTo>
                <a:lnTo>
                  <a:pt x="108" y="95"/>
                </a:lnTo>
                <a:lnTo>
                  <a:pt x="118" y="61"/>
                </a:lnTo>
                <a:lnTo>
                  <a:pt x="125" y="32"/>
                </a:lnTo>
                <a:lnTo>
                  <a:pt x="133" y="0"/>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5" name="Freeform 24"/>
          <p:cNvSpPr>
            <a:spLocks noChangeAspect="1"/>
          </p:cNvSpPr>
          <p:nvPr/>
        </p:nvSpPr>
        <p:spPr bwMode="auto">
          <a:xfrm>
            <a:off x="7554124" y="1193469"/>
            <a:ext cx="196850" cy="341312"/>
          </a:xfrm>
          <a:custGeom>
            <a:avLst/>
            <a:gdLst>
              <a:gd name="T0" fmla="*/ 196850 w 223"/>
              <a:gd name="T1" fmla="*/ 1434 h 238"/>
              <a:gd name="T2" fmla="*/ 182726 w 223"/>
              <a:gd name="T3" fmla="*/ 0 h 238"/>
              <a:gd name="T4" fmla="*/ 159775 w 223"/>
              <a:gd name="T5" fmla="*/ 8605 h 238"/>
              <a:gd name="T6" fmla="*/ 138589 w 223"/>
              <a:gd name="T7" fmla="*/ 20077 h 238"/>
              <a:gd name="T8" fmla="*/ 119169 w 223"/>
              <a:gd name="T9" fmla="*/ 37286 h 238"/>
              <a:gd name="T10" fmla="*/ 99749 w 223"/>
              <a:gd name="T11" fmla="*/ 63100 h 238"/>
              <a:gd name="T12" fmla="*/ 82977 w 223"/>
              <a:gd name="T13" fmla="*/ 94650 h 238"/>
              <a:gd name="T14" fmla="*/ 67971 w 223"/>
              <a:gd name="T15" fmla="*/ 126199 h 238"/>
              <a:gd name="T16" fmla="*/ 49433 w 223"/>
              <a:gd name="T17" fmla="*/ 179261 h 238"/>
              <a:gd name="T18" fmla="*/ 34427 w 223"/>
              <a:gd name="T19" fmla="*/ 223717 h 238"/>
              <a:gd name="T20" fmla="*/ 24717 w 223"/>
              <a:gd name="T21" fmla="*/ 253833 h 238"/>
              <a:gd name="T22" fmla="*/ 15007 w 223"/>
              <a:gd name="T23" fmla="*/ 291119 h 238"/>
              <a:gd name="T24" fmla="*/ 0 w 223"/>
              <a:gd name="T25" fmla="*/ 341312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38">
                <a:moveTo>
                  <a:pt x="223" y="1"/>
                </a:moveTo>
                <a:lnTo>
                  <a:pt x="207" y="0"/>
                </a:lnTo>
                <a:lnTo>
                  <a:pt x="181" y="6"/>
                </a:lnTo>
                <a:lnTo>
                  <a:pt x="157" y="14"/>
                </a:lnTo>
                <a:lnTo>
                  <a:pt x="135" y="26"/>
                </a:lnTo>
                <a:lnTo>
                  <a:pt x="113" y="44"/>
                </a:lnTo>
                <a:cubicBezTo>
                  <a:pt x="106" y="51"/>
                  <a:pt x="100" y="59"/>
                  <a:pt x="94" y="66"/>
                </a:cubicBezTo>
                <a:lnTo>
                  <a:pt x="77" y="88"/>
                </a:lnTo>
                <a:lnTo>
                  <a:pt x="56" y="125"/>
                </a:lnTo>
                <a:lnTo>
                  <a:pt x="39" y="156"/>
                </a:lnTo>
                <a:lnTo>
                  <a:pt x="28" y="177"/>
                </a:lnTo>
                <a:lnTo>
                  <a:pt x="17" y="203"/>
                </a:lnTo>
                <a:lnTo>
                  <a:pt x="0" y="238"/>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6" name="Freeform 25"/>
          <p:cNvSpPr>
            <a:spLocks noChangeAspect="1"/>
          </p:cNvSpPr>
          <p:nvPr/>
        </p:nvSpPr>
        <p:spPr bwMode="auto">
          <a:xfrm>
            <a:off x="7147725" y="1531606"/>
            <a:ext cx="195263" cy="349250"/>
          </a:xfrm>
          <a:custGeom>
            <a:avLst/>
            <a:gdLst>
              <a:gd name="T0" fmla="*/ 195263 w 123"/>
              <a:gd name="T1" fmla="*/ 349250 h 243"/>
              <a:gd name="T2" fmla="*/ 168275 w 123"/>
              <a:gd name="T3" fmla="*/ 344938 h 243"/>
              <a:gd name="T4" fmla="*/ 134938 w 123"/>
              <a:gd name="T5" fmla="*/ 329129 h 243"/>
              <a:gd name="T6" fmla="*/ 109538 w 123"/>
              <a:gd name="T7" fmla="*/ 301821 h 243"/>
              <a:gd name="T8" fmla="*/ 84138 w 123"/>
              <a:gd name="T9" fmla="*/ 257266 h 243"/>
              <a:gd name="T10" fmla="*/ 66675 w 123"/>
              <a:gd name="T11" fmla="*/ 215586 h 243"/>
              <a:gd name="T12" fmla="*/ 53975 w 123"/>
              <a:gd name="T13" fmla="*/ 181093 h 243"/>
              <a:gd name="T14" fmla="*/ 41275 w 123"/>
              <a:gd name="T15" fmla="*/ 145162 h 243"/>
              <a:gd name="T16" fmla="*/ 23813 w 123"/>
              <a:gd name="T17" fmla="*/ 87672 h 243"/>
              <a:gd name="T18" fmla="*/ 0 w 123"/>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243">
                <a:moveTo>
                  <a:pt x="123" y="243"/>
                </a:moveTo>
                <a:lnTo>
                  <a:pt x="106" y="240"/>
                </a:lnTo>
                <a:lnTo>
                  <a:pt x="85" y="229"/>
                </a:lnTo>
                <a:lnTo>
                  <a:pt x="69" y="210"/>
                </a:lnTo>
                <a:lnTo>
                  <a:pt x="53" y="179"/>
                </a:lnTo>
                <a:cubicBezTo>
                  <a:pt x="49" y="169"/>
                  <a:pt x="45" y="159"/>
                  <a:pt x="42" y="150"/>
                </a:cubicBezTo>
                <a:lnTo>
                  <a:pt x="34" y="126"/>
                </a:lnTo>
                <a:lnTo>
                  <a:pt x="26" y="101"/>
                </a:lnTo>
                <a:lnTo>
                  <a:pt x="15" y="61"/>
                </a:lnTo>
                <a:lnTo>
                  <a:pt x="0" y="0"/>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7" name="Freeform 26"/>
          <p:cNvSpPr>
            <a:spLocks noChangeAspect="1"/>
          </p:cNvSpPr>
          <p:nvPr/>
        </p:nvSpPr>
        <p:spPr bwMode="auto">
          <a:xfrm rot="10800000" flipH="1">
            <a:off x="6954050" y="1193469"/>
            <a:ext cx="195263" cy="342900"/>
          </a:xfrm>
          <a:custGeom>
            <a:avLst/>
            <a:gdLst>
              <a:gd name="T0" fmla="*/ 0 w 223"/>
              <a:gd name="T1" fmla="*/ 341459 h 238"/>
              <a:gd name="T2" fmla="*/ 14010 w 223"/>
              <a:gd name="T3" fmla="*/ 342900 h 238"/>
              <a:gd name="T4" fmla="*/ 36776 w 223"/>
              <a:gd name="T5" fmla="*/ 334255 h 238"/>
              <a:gd name="T6" fmla="*/ 57791 w 223"/>
              <a:gd name="T7" fmla="*/ 322729 h 238"/>
              <a:gd name="T8" fmla="*/ 77054 w 223"/>
              <a:gd name="T9" fmla="*/ 305440 h 238"/>
              <a:gd name="T10" fmla="*/ 96318 w 223"/>
              <a:gd name="T11" fmla="*/ 279507 h 238"/>
              <a:gd name="T12" fmla="*/ 112955 w 223"/>
              <a:gd name="T13" fmla="*/ 247810 h 238"/>
              <a:gd name="T14" fmla="*/ 127840 w 223"/>
              <a:gd name="T15" fmla="*/ 216113 h 238"/>
              <a:gd name="T16" fmla="*/ 141850 w 223"/>
              <a:gd name="T17" fmla="*/ 181535 h 238"/>
              <a:gd name="T18" fmla="*/ 154109 w 223"/>
              <a:gd name="T19" fmla="*/ 145516 h 238"/>
              <a:gd name="T20" fmla="*/ 161989 w 223"/>
              <a:gd name="T21" fmla="*/ 119583 h 238"/>
              <a:gd name="T22" fmla="*/ 170746 w 223"/>
              <a:gd name="T23" fmla="*/ 87886 h 238"/>
              <a:gd name="T24" fmla="*/ 180377 w 223"/>
              <a:gd name="T25" fmla="*/ 50426 h 238"/>
              <a:gd name="T26" fmla="*/ 195263 w 223"/>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3" h="238">
                <a:moveTo>
                  <a:pt x="0" y="237"/>
                </a:moveTo>
                <a:lnTo>
                  <a:pt x="16" y="238"/>
                </a:lnTo>
                <a:lnTo>
                  <a:pt x="42" y="232"/>
                </a:lnTo>
                <a:lnTo>
                  <a:pt x="66" y="224"/>
                </a:lnTo>
                <a:lnTo>
                  <a:pt x="88" y="212"/>
                </a:lnTo>
                <a:lnTo>
                  <a:pt x="110" y="194"/>
                </a:lnTo>
                <a:cubicBezTo>
                  <a:pt x="117" y="187"/>
                  <a:pt x="123" y="179"/>
                  <a:pt x="129" y="172"/>
                </a:cubicBezTo>
                <a:lnTo>
                  <a:pt x="146" y="150"/>
                </a:lnTo>
                <a:lnTo>
                  <a:pt x="162" y="126"/>
                </a:lnTo>
                <a:lnTo>
                  <a:pt x="176" y="101"/>
                </a:lnTo>
                <a:lnTo>
                  <a:pt x="185" y="83"/>
                </a:lnTo>
                <a:lnTo>
                  <a:pt x="195" y="61"/>
                </a:lnTo>
                <a:lnTo>
                  <a:pt x="206" y="35"/>
                </a:lnTo>
                <a:lnTo>
                  <a:pt x="223" y="0"/>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8" name="Line 27"/>
          <p:cNvSpPr>
            <a:spLocks noChangeShapeType="1"/>
          </p:cNvSpPr>
          <p:nvPr/>
        </p:nvSpPr>
        <p:spPr bwMode="auto">
          <a:xfrm>
            <a:off x="7149313" y="1793544"/>
            <a:ext cx="4095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39" name="Freeform 28"/>
          <p:cNvSpPr>
            <a:spLocks noChangeAspect="1"/>
          </p:cNvSpPr>
          <p:nvPr/>
        </p:nvSpPr>
        <p:spPr bwMode="auto">
          <a:xfrm>
            <a:off x="8327238" y="1193469"/>
            <a:ext cx="198437" cy="227012"/>
          </a:xfrm>
          <a:custGeom>
            <a:avLst/>
            <a:gdLst>
              <a:gd name="T0" fmla="*/ 198437 w 124"/>
              <a:gd name="T1" fmla="*/ 1437 h 158"/>
              <a:gd name="T2" fmla="*/ 184034 w 124"/>
              <a:gd name="T3" fmla="*/ 0 h 158"/>
              <a:gd name="T4" fmla="*/ 161630 w 124"/>
              <a:gd name="T5" fmla="*/ 5747 h 158"/>
              <a:gd name="T6" fmla="*/ 139226 w 124"/>
              <a:gd name="T7" fmla="*/ 12931 h 158"/>
              <a:gd name="T8" fmla="*/ 116822 w 124"/>
              <a:gd name="T9" fmla="*/ 25862 h 158"/>
              <a:gd name="T10" fmla="*/ 91217 w 124"/>
              <a:gd name="T11" fmla="*/ 50287 h 158"/>
              <a:gd name="T12" fmla="*/ 68813 w 124"/>
              <a:gd name="T13" fmla="*/ 83334 h 158"/>
              <a:gd name="T14" fmla="*/ 54410 w 124"/>
              <a:gd name="T15" fmla="*/ 106322 h 158"/>
              <a:gd name="T16" fmla="*/ 41608 w 124"/>
              <a:gd name="T17" fmla="*/ 130747 h 158"/>
              <a:gd name="T18" fmla="*/ 27205 w 124"/>
              <a:gd name="T19" fmla="*/ 163793 h 158"/>
              <a:gd name="T20" fmla="*/ 14403 w 124"/>
              <a:gd name="T21" fmla="*/ 193966 h 158"/>
              <a:gd name="T22" fmla="*/ 0 w 124"/>
              <a:gd name="T23" fmla="*/ 227012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58">
                <a:moveTo>
                  <a:pt x="124" y="1"/>
                </a:moveTo>
                <a:lnTo>
                  <a:pt x="115" y="0"/>
                </a:lnTo>
                <a:lnTo>
                  <a:pt x="101" y="4"/>
                </a:lnTo>
                <a:lnTo>
                  <a:pt x="87" y="9"/>
                </a:lnTo>
                <a:lnTo>
                  <a:pt x="73" y="18"/>
                </a:lnTo>
                <a:lnTo>
                  <a:pt x="57" y="35"/>
                </a:lnTo>
                <a:cubicBezTo>
                  <a:pt x="52" y="42"/>
                  <a:pt x="47" y="51"/>
                  <a:pt x="43" y="58"/>
                </a:cubicBezTo>
                <a:lnTo>
                  <a:pt x="34" y="74"/>
                </a:lnTo>
                <a:lnTo>
                  <a:pt x="26" y="91"/>
                </a:lnTo>
                <a:lnTo>
                  <a:pt x="17" y="114"/>
                </a:lnTo>
                <a:lnTo>
                  <a:pt x="9" y="135"/>
                </a:lnTo>
                <a:lnTo>
                  <a:pt x="0" y="158"/>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0" name="Freeform 29"/>
          <p:cNvSpPr>
            <a:spLocks noChangeAspect="1"/>
          </p:cNvSpPr>
          <p:nvPr/>
        </p:nvSpPr>
        <p:spPr bwMode="auto">
          <a:xfrm>
            <a:off x="7943063" y="1418895"/>
            <a:ext cx="198437" cy="225425"/>
          </a:xfrm>
          <a:custGeom>
            <a:avLst/>
            <a:gdLst>
              <a:gd name="T0" fmla="*/ 198437 w 223"/>
              <a:gd name="T1" fmla="*/ 224478 h 238"/>
              <a:gd name="T2" fmla="*/ 184199 w 223"/>
              <a:gd name="T3" fmla="*/ 225425 h 238"/>
              <a:gd name="T4" fmla="*/ 161063 w 223"/>
              <a:gd name="T5" fmla="*/ 219742 h 238"/>
              <a:gd name="T6" fmla="*/ 139707 w 223"/>
              <a:gd name="T7" fmla="*/ 212165 h 238"/>
              <a:gd name="T8" fmla="*/ 115681 w 223"/>
              <a:gd name="T9" fmla="*/ 197957 h 238"/>
              <a:gd name="T10" fmla="*/ 93434 w 223"/>
              <a:gd name="T11" fmla="*/ 179961 h 238"/>
              <a:gd name="T12" fmla="*/ 70298 w 223"/>
              <a:gd name="T13" fmla="*/ 147758 h 238"/>
              <a:gd name="T14" fmla="*/ 54281 w 223"/>
              <a:gd name="T15" fmla="*/ 119343 h 238"/>
              <a:gd name="T16" fmla="*/ 33814 w 223"/>
              <a:gd name="T17" fmla="*/ 78615 h 238"/>
              <a:gd name="T18" fmla="*/ 15127 w 223"/>
              <a:gd name="T19" fmla="*/ 33151 h 238"/>
              <a:gd name="T20" fmla="*/ 0 w 223"/>
              <a:gd name="T21" fmla="*/ 0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238">
                <a:moveTo>
                  <a:pt x="223" y="237"/>
                </a:moveTo>
                <a:lnTo>
                  <a:pt x="207" y="238"/>
                </a:lnTo>
                <a:lnTo>
                  <a:pt x="181" y="232"/>
                </a:lnTo>
                <a:lnTo>
                  <a:pt x="157" y="224"/>
                </a:lnTo>
                <a:lnTo>
                  <a:pt x="130" y="209"/>
                </a:lnTo>
                <a:lnTo>
                  <a:pt x="105" y="190"/>
                </a:lnTo>
                <a:lnTo>
                  <a:pt x="79" y="156"/>
                </a:lnTo>
                <a:lnTo>
                  <a:pt x="61" y="126"/>
                </a:lnTo>
                <a:lnTo>
                  <a:pt x="38" y="83"/>
                </a:lnTo>
                <a:lnTo>
                  <a:pt x="17" y="35"/>
                </a:lnTo>
                <a:lnTo>
                  <a:pt x="0" y="0"/>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1" name="Freeform 30"/>
          <p:cNvSpPr>
            <a:spLocks noChangeAspect="1"/>
          </p:cNvSpPr>
          <p:nvPr/>
        </p:nvSpPr>
        <p:spPr bwMode="auto">
          <a:xfrm>
            <a:off x="7746212" y="1193469"/>
            <a:ext cx="196850" cy="227012"/>
          </a:xfrm>
          <a:custGeom>
            <a:avLst/>
            <a:gdLst>
              <a:gd name="T0" fmla="*/ 0 w 124"/>
              <a:gd name="T1" fmla="*/ 0 h 157"/>
              <a:gd name="T2" fmla="*/ 17463 w 124"/>
              <a:gd name="T3" fmla="*/ 0 h 157"/>
              <a:gd name="T4" fmla="*/ 36513 w 124"/>
              <a:gd name="T5" fmla="*/ 4338 h 157"/>
              <a:gd name="T6" fmla="*/ 58738 w 124"/>
              <a:gd name="T7" fmla="*/ 13013 h 157"/>
              <a:gd name="T8" fmla="*/ 77788 w 124"/>
              <a:gd name="T9" fmla="*/ 24581 h 157"/>
              <a:gd name="T10" fmla="*/ 96838 w 124"/>
              <a:gd name="T11" fmla="*/ 40486 h 157"/>
              <a:gd name="T12" fmla="*/ 114300 w 124"/>
              <a:gd name="T13" fmla="*/ 62175 h 157"/>
              <a:gd name="T14" fmla="*/ 128588 w 124"/>
              <a:gd name="T15" fmla="*/ 83864 h 157"/>
              <a:gd name="T16" fmla="*/ 142875 w 124"/>
              <a:gd name="T17" fmla="*/ 106999 h 157"/>
              <a:gd name="T18" fmla="*/ 155575 w 124"/>
              <a:gd name="T19" fmla="*/ 130134 h 157"/>
              <a:gd name="T20" fmla="*/ 169863 w 124"/>
              <a:gd name="T21" fmla="*/ 160499 h 157"/>
              <a:gd name="T22" fmla="*/ 196850 w 124"/>
              <a:gd name="T23" fmla="*/ 227012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57">
                <a:moveTo>
                  <a:pt x="0" y="0"/>
                </a:moveTo>
                <a:lnTo>
                  <a:pt x="11" y="0"/>
                </a:lnTo>
                <a:lnTo>
                  <a:pt x="23" y="3"/>
                </a:lnTo>
                <a:lnTo>
                  <a:pt x="37" y="9"/>
                </a:lnTo>
                <a:lnTo>
                  <a:pt x="49" y="17"/>
                </a:lnTo>
                <a:lnTo>
                  <a:pt x="61" y="28"/>
                </a:lnTo>
                <a:cubicBezTo>
                  <a:pt x="65" y="33"/>
                  <a:pt x="68" y="38"/>
                  <a:pt x="72" y="43"/>
                </a:cubicBezTo>
                <a:lnTo>
                  <a:pt x="81" y="58"/>
                </a:lnTo>
                <a:lnTo>
                  <a:pt x="90" y="74"/>
                </a:lnTo>
                <a:lnTo>
                  <a:pt x="98" y="90"/>
                </a:lnTo>
                <a:lnTo>
                  <a:pt x="107" y="111"/>
                </a:lnTo>
                <a:lnTo>
                  <a:pt x="124" y="157"/>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2" name="Freeform 31"/>
          <p:cNvSpPr>
            <a:spLocks noChangeAspect="1"/>
          </p:cNvSpPr>
          <p:nvPr/>
        </p:nvSpPr>
        <p:spPr bwMode="auto">
          <a:xfrm flipH="1">
            <a:off x="8128799" y="1418895"/>
            <a:ext cx="198438" cy="225425"/>
          </a:xfrm>
          <a:custGeom>
            <a:avLst/>
            <a:gdLst>
              <a:gd name="T0" fmla="*/ 198438 w 223"/>
              <a:gd name="T1" fmla="*/ 224478 h 238"/>
              <a:gd name="T2" fmla="*/ 184200 w 223"/>
              <a:gd name="T3" fmla="*/ 225425 h 238"/>
              <a:gd name="T4" fmla="*/ 161064 w 223"/>
              <a:gd name="T5" fmla="*/ 219742 h 238"/>
              <a:gd name="T6" fmla="*/ 139707 w 223"/>
              <a:gd name="T7" fmla="*/ 212165 h 238"/>
              <a:gd name="T8" fmla="*/ 115681 w 223"/>
              <a:gd name="T9" fmla="*/ 197957 h 238"/>
              <a:gd name="T10" fmla="*/ 93435 w 223"/>
              <a:gd name="T11" fmla="*/ 179961 h 238"/>
              <a:gd name="T12" fmla="*/ 70299 w 223"/>
              <a:gd name="T13" fmla="*/ 147758 h 238"/>
              <a:gd name="T14" fmla="*/ 54281 w 223"/>
              <a:gd name="T15" fmla="*/ 119343 h 238"/>
              <a:gd name="T16" fmla="*/ 33815 w 223"/>
              <a:gd name="T17" fmla="*/ 78615 h 238"/>
              <a:gd name="T18" fmla="*/ 15128 w 223"/>
              <a:gd name="T19" fmla="*/ 33151 h 238"/>
              <a:gd name="T20" fmla="*/ 0 w 223"/>
              <a:gd name="T21" fmla="*/ 0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238">
                <a:moveTo>
                  <a:pt x="223" y="237"/>
                </a:moveTo>
                <a:lnTo>
                  <a:pt x="207" y="238"/>
                </a:lnTo>
                <a:lnTo>
                  <a:pt x="181" y="232"/>
                </a:lnTo>
                <a:lnTo>
                  <a:pt x="157" y="224"/>
                </a:lnTo>
                <a:lnTo>
                  <a:pt x="130" y="209"/>
                </a:lnTo>
                <a:lnTo>
                  <a:pt x="105" y="190"/>
                </a:lnTo>
                <a:lnTo>
                  <a:pt x="79" y="156"/>
                </a:lnTo>
                <a:lnTo>
                  <a:pt x="61" y="126"/>
                </a:lnTo>
                <a:lnTo>
                  <a:pt x="38" y="83"/>
                </a:lnTo>
                <a:lnTo>
                  <a:pt x="17" y="35"/>
                </a:lnTo>
                <a:lnTo>
                  <a:pt x="0" y="0"/>
                </a:lnTo>
              </a:path>
            </a:pathLst>
          </a:custGeom>
          <a:noFill/>
          <a:ln w="28575" cmpd="sng">
            <a:solidFill>
              <a:srgbClr val="00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3" name="Line 32"/>
          <p:cNvSpPr>
            <a:spLocks noChangeShapeType="1"/>
          </p:cNvSpPr>
          <p:nvPr/>
        </p:nvSpPr>
        <p:spPr bwMode="auto">
          <a:xfrm>
            <a:off x="6766725" y="1545894"/>
            <a:ext cx="619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4" name="Text Box 33"/>
          <p:cNvSpPr txBox="1">
            <a:spLocks noChangeArrowheads="1"/>
          </p:cNvSpPr>
          <p:nvPr/>
        </p:nvSpPr>
        <p:spPr bwMode="auto">
          <a:xfrm>
            <a:off x="6392075" y="1282369"/>
            <a:ext cx="593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eaLnBrk="0" fontAlgn="base" hangingPunct="0">
              <a:spcBef>
                <a:spcPct val="0"/>
              </a:spcBef>
              <a:spcAft>
                <a:spcPct val="0"/>
              </a:spcAft>
            </a:pPr>
            <a:r>
              <a:rPr lang="en-US" altLang="en-US" sz="1800" i="1">
                <a:solidFill>
                  <a:srgbClr val="000000"/>
                </a:solidFill>
                <a:latin typeface="Arial" panose="020B0604020202020204" pitchFamily="34" charset="0"/>
              </a:rPr>
              <a:t>E</a:t>
            </a:r>
            <a:r>
              <a:rPr lang="en-US" altLang="en-US" sz="1800" i="1" baseline="-25000">
                <a:solidFill>
                  <a:srgbClr val="000000"/>
                </a:solidFill>
                <a:latin typeface="Arial" panose="020B0604020202020204" pitchFamily="34" charset="0"/>
              </a:rPr>
              <a:t>1</a:t>
            </a:r>
            <a:endParaRPr lang="en-US" altLang="en-US" sz="1800">
              <a:solidFill>
                <a:srgbClr val="000000"/>
              </a:solidFill>
              <a:latin typeface="Arial" panose="020B0604020202020204" pitchFamily="34" charset="0"/>
            </a:endParaRPr>
          </a:p>
        </p:txBody>
      </p:sp>
      <p:sp>
        <p:nvSpPr>
          <p:cNvPr id="9245" name="Line 34"/>
          <p:cNvSpPr>
            <a:spLocks noChangeShapeType="1"/>
          </p:cNvSpPr>
          <p:nvPr/>
        </p:nvSpPr>
        <p:spPr bwMode="auto">
          <a:xfrm flipV="1">
            <a:off x="7933538" y="1550656"/>
            <a:ext cx="422275"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6" name="Line 36"/>
          <p:cNvSpPr>
            <a:spLocks noChangeShapeType="1"/>
          </p:cNvSpPr>
          <p:nvPr/>
        </p:nvSpPr>
        <p:spPr bwMode="auto">
          <a:xfrm>
            <a:off x="5127559" y="1486924"/>
            <a:ext cx="865188"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sp>
        <p:nvSpPr>
          <p:cNvPr id="9247" name="Line 37"/>
          <p:cNvSpPr>
            <a:spLocks noChangeShapeType="1"/>
          </p:cNvSpPr>
          <p:nvPr/>
        </p:nvSpPr>
        <p:spPr bwMode="auto">
          <a:xfrm>
            <a:off x="5141848" y="1734574"/>
            <a:ext cx="865187" cy="0"/>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US">
              <a:solidFill>
                <a:srgbClr val="000000"/>
              </a:solidFill>
              <a:latin typeface="Comic Sans MS" panose="030F0702030302020204" pitchFamily="66" charset="0"/>
            </a:endParaRPr>
          </a:p>
        </p:txBody>
      </p:sp>
      <p:graphicFrame>
        <p:nvGraphicFramePr>
          <p:cNvPr id="9248" name="Object 38"/>
          <p:cNvGraphicFramePr>
            <a:graphicFrameLocks noChangeAspect="1"/>
          </p:cNvGraphicFramePr>
          <p:nvPr>
            <p:extLst>
              <p:ext uri="{D42A27DB-BD31-4B8C-83A1-F6EECF244321}">
                <p14:modId xmlns:p14="http://schemas.microsoft.com/office/powerpoint/2010/main" val="1201557744"/>
              </p:ext>
            </p:extLst>
          </p:nvPr>
        </p:nvGraphicFramePr>
        <p:xfrm>
          <a:off x="5465698" y="1748862"/>
          <a:ext cx="339725" cy="385762"/>
        </p:xfrm>
        <a:graphic>
          <a:graphicData uri="http://schemas.openxmlformats.org/presentationml/2006/ole">
            <mc:AlternateContent xmlns:mc="http://schemas.openxmlformats.org/markup-compatibility/2006">
              <mc:Choice xmlns:v="urn:schemas-microsoft-com:vml" Requires="v">
                <p:oleObj spid="_x0000_s5255" name="MathType Equation" r:id="rId9" imgW="203112" imgH="228501" progId="Equation">
                  <p:embed/>
                </p:oleObj>
              </mc:Choice>
              <mc:Fallback>
                <p:oleObj name="MathType Equation" r:id="rId9" imgW="203112" imgH="228501" progId="Equation">
                  <p:embed/>
                  <p:pic>
                    <p:nvPicPr>
                      <p:cNvPr id="9248"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65698" y="1748862"/>
                        <a:ext cx="339725" cy="38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249" name="Object 39"/>
          <p:cNvGraphicFramePr>
            <a:graphicFrameLocks noChangeAspect="1"/>
          </p:cNvGraphicFramePr>
          <p:nvPr>
            <p:extLst>
              <p:ext uri="{D42A27DB-BD31-4B8C-83A1-F6EECF244321}">
                <p14:modId xmlns:p14="http://schemas.microsoft.com/office/powerpoint/2010/main" val="1359149369"/>
              </p:ext>
            </p:extLst>
          </p:nvPr>
        </p:nvGraphicFramePr>
        <p:xfrm>
          <a:off x="5437123" y="1086875"/>
          <a:ext cx="382587" cy="385763"/>
        </p:xfrm>
        <a:graphic>
          <a:graphicData uri="http://schemas.openxmlformats.org/presentationml/2006/ole">
            <mc:AlternateContent xmlns:mc="http://schemas.openxmlformats.org/markup-compatibility/2006">
              <mc:Choice xmlns:v="urn:schemas-microsoft-com:vml" Requires="v">
                <p:oleObj spid="_x0000_s5256" name="MathType Equation" r:id="rId11" imgW="177646" imgH="228402" progId="Equation">
                  <p:embed/>
                </p:oleObj>
              </mc:Choice>
              <mc:Fallback>
                <p:oleObj name="MathType Equation" r:id="rId11" imgW="177646" imgH="228402" progId="Equation">
                  <p:embed/>
                  <p:pic>
                    <p:nvPicPr>
                      <p:cNvPr id="9249" name="Object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37123" y="1086875"/>
                        <a:ext cx="382587" cy="385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250" name="Rectangle 44"/>
          <p:cNvSpPr>
            <a:spLocks noChangeArrowheads="1"/>
          </p:cNvSpPr>
          <p:nvPr/>
        </p:nvSpPr>
        <p:spPr bwMode="auto">
          <a:xfrm>
            <a:off x="932544" y="3073202"/>
            <a:ext cx="10120406" cy="656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ctr" fontAlgn="base">
              <a:lnSpc>
                <a:spcPct val="120000"/>
              </a:lnSpc>
              <a:spcBef>
                <a:spcPct val="0"/>
              </a:spcBef>
              <a:spcAft>
                <a:spcPct val="0"/>
              </a:spcAft>
            </a:pPr>
            <a:r>
              <a:rPr lang="en-US" altLang="en-US" sz="1600" dirty="0">
                <a:solidFill>
                  <a:srgbClr val="000099"/>
                </a:solidFill>
                <a:latin typeface="Arial" panose="020B0604020202020204" pitchFamily="34" charset="0"/>
              </a:rPr>
              <a:t>Performing logic operations with entangled states allows the quantum evolution to sample multiple states </a:t>
            </a:r>
            <a:r>
              <a:rPr lang="en-US" altLang="en-US" sz="1600" dirty="0" smtClean="0">
                <a:solidFill>
                  <a:srgbClr val="000099"/>
                </a:solidFill>
                <a:latin typeface="Arial" panose="020B0604020202020204" pitchFamily="34" charset="0"/>
              </a:rPr>
              <a:t>… effectively massive parallel computation</a:t>
            </a:r>
            <a:endParaRPr lang="en-US" altLang="en-US" sz="1600" dirty="0">
              <a:solidFill>
                <a:srgbClr val="000099"/>
              </a:solidFill>
              <a:latin typeface="Arial" panose="020B0604020202020204" pitchFamily="34" charset="0"/>
            </a:endParaRPr>
          </a:p>
        </p:txBody>
      </p:sp>
      <p:sp>
        <p:nvSpPr>
          <p:cNvPr id="48" name="Rectangle 16"/>
          <p:cNvSpPr>
            <a:spLocks noChangeArrowheads="1"/>
          </p:cNvSpPr>
          <p:nvPr/>
        </p:nvSpPr>
        <p:spPr bwMode="auto">
          <a:xfrm>
            <a:off x="8878910" y="4716147"/>
            <a:ext cx="84138"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prstTxWarp prst="textNoShape">
              <a:avLst/>
            </a:prstTxWarp>
            <a:spAutoFit/>
          </a:bodyPr>
          <a:lstStyle/>
          <a:p>
            <a:pPr defTabSz="457200"/>
            <a:r>
              <a:rPr lang="en-US" b="0">
                <a:solidFill>
                  <a:srgbClr val="000000"/>
                </a:solidFill>
                <a:latin typeface="Comic Sans MS" charset="0"/>
              </a:rPr>
              <a:t> </a:t>
            </a:r>
            <a:endParaRPr lang="en-US" b="0">
              <a:solidFill>
                <a:srgbClr val="FFFFFF"/>
              </a:solidFill>
            </a:endParaRPr>
          </a:p>
        </p:txBody>
      </p:sp>
      <p:sp>
        <p:nvSpPr>
          <p:cNvPr id="91" name="Rectangle 66"/>
          <p:cNvSpPr>
            <a:spLocks noChangeArrowheads="1"/>
          </p:cNvSpPr>
          <p:nvPr/>
        </p:nvSpPr>
        <p:spPr bwMode="auto">
          <a:xfrm>
            <a:off x="979236" y="4364544"/>
            <a:ext cx="363882"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prstTxWarp prst="textNoShape">
              <a:avLst/>
            </a:prstTxWarp>
            <a:spAutoFit/>
          </a:bodyPr>
          <a:lstStyle/>
          <a:p>
            <a:pPr defTabSz="457200"/>
            <a:r>
              <a:rPr lang="en-US" dirty="0" smtClean="0">
                <a:solidFill>
                  <a:srgbClr val="000000"/>
                </a:solidFill>
                <a:latin typeface="Comic Sans MS" charset="0"/>
              </a:rPr>
              <a:t>e.g.</a:t>
            </a:r>
            <a:endParaRPr lang="en-US" b="0" dirty="0">
              <a:solidFill>
                <a:srgbClr val="FFFFFF"/>
              </a:solidFill>
            </a:endParaRPr>
          </a:p>
        </p:txBody>
      </p:sp>
      <p:sp>
        <p:nvSpPr>
          <p:cNvPr id="93" name="Rectangle 68"/>
          <p:cNvSpPr>
            <a:spLocks noChangeArrowheads="1"/>
          </p:cNvSpPr>
          <p:nvPr/>
        </p:nvSpPr>
        <p:spPr bwMode="auto">
          <a:xfrm>
            <a:off x="1641568" y="4407701"/>
            <a:ext cx="5089535" cy="5539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prstTxWarp prst="textNoShape">
              <a:avLst/>
            </a:prstTxWarp>
            <a:spAutoFit/>
          </a:bodyPr>
          <a:lstStyle/>
          <a:p>
            <a:pPr defTabSz="457200"/>
            <a:r>
              <a:rPr lang="en-US" b="0" dirty="0">
                <a:solidFill>
                  <a:srgbClr val="000000"/>
                </a:solidFill>
                <a:latin typeface="Comic Sans MS" charset="0"/>
              </a:rPr>
              <a:t>  A </a:t>
            </a:r>
            <a:r>
              <a:rPr lang="en-US" b="0" dirty="0" smtClean="0">
                <a:solidFill>
                  <a:srgbClr val="000000"/>
                </a:solidFill>
                <a:latin typeface="Comic Sans MS" charset="0"/>
              </a:rPr>
              <a:t>300-qubit register can simultaneously store</a:t>
            </a:r>
            <a:endParaRPr lang="en-US" b="0" dirty="0" smtClean="0">
              <a:solidFill>
                <a:srgbClr val="FFFFFF"/>
              </a:solidFill>
            </a:endParaRPr>
          </a:p>
          <a:p>
            <a:pPr defTabSz="457200"/>
            <a:endParaRPr lang="en-US" b="0" dirty="0">
              <a:solidFill>
                <a:srgbClr val="FFFFFF"/>
              </a:solidFill>
            </a:endParaRPr>
          </a:p>
        </p:txBody>
      </p:sp>
      <p:sp>
        <p:nvSpPr>
          <p:cNvPr id="94" name="Rectangle 69"/>
          <p:cNvSpPr>
            <a:spLocks noChangeArrowheads="1"/>
          </p:cNvSpPr>
          <p:nvPr/>
        </p:nvSpPr>
        <p:spPr bwMode="auto">
          <a:xfrm>
            <a:off x="2813143" y="4407701"/>
            <a:ext cx="6893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prstTxWarp prst="textNoShape">
              <a:avLst/>
            </a:prstTxWarp>
            <a:spAutoFit/>
          </a:bodyPr>
          <a:lstStyle/>
          <a:p>
            <a:pPr defTabSz="457200"/>
            <a:r>
              <a:rPr lang="en-US" b="0" dirty="0" smtClean="0">
                <a:solidFill>
                  <a:srgbClr val="000000"/>
                </a:solidFill>
                <a:latin typeface="Comic Sans MS" charset="0"/>
              </a:rPr>
              <a:t> </a:t>
            </a:r>
            <a:endParaRPr lang="en-US" b="0" dirty="0">
              <a:solidFill>
                <a:srgbClr val="FFFFFF"/>
              </a:solidFill>
            </a:endParaRPr>
          </a:p>
        </p:txBody>
      </p:sp>
      <p:sp>
        <p:nvSpPr>
          <p:cNvPr id="107" name="Text Box 83"/>
          <p:cNvSpPr txBox="1">
            <a:spLocks noChangeArrowheads="1"/>
          </p:cNvSpPr>
          <p:nvPr/>
        </p:nvSpPr>
        <p:spPr bwMode="auto">
          <a:xfrm>
            <a:off x="699066" y="3871004"/>
            <a:ext cx="10732616"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prstTxWarp prst="textNoShape">
              <a:avLst/>
            </a:prstTxWarp>
            <a:spAutoFit/>
          </a:bodyPr>
          <a:lstStyle/>
          <a:p>
            <a:pPr defTabSz="457200"/>
            <a:r>
              <a:rPr lang="en-US" dirty="0">
                <a:solidFill>
                  <a:srgbClr val="000080"/>
                </a:solidFill>
                <a:latin typeface="Comic Sans MS" charset="0"/>
              </a:rPr>
              <a:t>Quantum </a:t>
            </a:r>
            <a:r>
              <a:rPr lang="en-US" dirty="0" smtClean="0">
                <a:solidFill>
                  <a:srgbClr val="000080"/>
                </a:solidFill>
                <a:latin typeface="Comic Sans MS" charset="0"/>
              </a:rPr>
              <a:t>mechanically</a:t>
            </a:r>
            <a:r>
              <a:rPr lang="en-US" b="0" dirty="0">
                <a:solidFill>
                  <a:srgbClr val="000080"/>
                </a:solidFill>
                <a:latin typeface="Comic Sans MS" charset="0"/>
              </a:rPr>
              <a:t>, a register of </a:t>
            </a:r>
            <a:r>
              <a:rPr lang="en-US" b="0" dirty="0" smtClean="0">
                <a:solidFill>
                  <a:srgbClr val="000080"/>
                </a:solidFill>
                <a:latin typeface="Comic Sans MS" charset="0"/>
              </a:rPr>
              <a:t>N </a:t>
            </a:r>
            <a:r>
              <a:rPr lang="en-US" b="0" dirty="0">
                <a:solidFill>
                  <a:srgbClr val="000080"/>
                </a:solidFill>
                <a:latin typeface="Comic Sans MS" charset="0"/>
              </a:rPr>
              <a:t>entangled qubits can store </a:t>
            </a:r>
            <a:r>
              <a:rPr lang="en-US" b="0" dirty="0" smtClean="0">
                <a:solidFill>
                  <a:srgbClr val="000080"/>
                </a:solidFill>
                <a:latin typeface="Comic Sans MS" charset="0"/>
              </a:rPr>
              <a:t>2</a:t>
            </a:r>
            <a:r>
              <a:rPr lang="en-US" b="0" baseline="30000" dirty="0" smtClean="0">
                <a:solidFill>
                  <a:srgbClr val="000080"/>
                </a:solidFill>
                <a:latin typeface="Comic Sans MS" charset="0"/>
              </a:rPr>
              <a:t>N</a:t>
            </a:r>
            <a:r>
              <a:rPr lang="en-US" b="0" dirty="0" smtClean="0">
                <a:solidFill>
                  <a:srgbClr val="000080"/>
                </a:solidFill>
                <a:latin typeface="Comic Sans MS" charset="0"/>
              </a:rPr>
              <a:t> states in </a:t>
            </a:r>
            <a:r>
              <a:rPr lang="en-US" b="0" dirty="0">
                <a:solidFill>
                  <a:srgbClr val="000080"/>
                </a:solidFill>
                <a:latin typeface="Comic Sans MS" charset="0"/>
              </a:rPr>
              <a:t>superposition:</a:t>
            </a:r>
            <a:endParaRPr lang="en-US" b="0" dirty="0">
              <a:solidFill>
                <a:srgbClr val="000080"/>
              </a:solidFill>
            </a:endParaRPr>
          </a:p>
        </p:txBody>
      </p:sp>
      <p:sp>
        <p:nvSpPr>
          <p:cNvPr id="2" name="Rectangle 1"/>
          <p:cNvSpPr/>
          <p:nvPr/>
        </p:nvSpPr>
        <p:spPr>
          <a:xfrm>
            <a:off x="6711772" y="4392856"/>
            <a:ext cx="2294218" cy="369332"/>
          </a:xfrm>
          <a:prstGeom prst="rect">
            <a:avLst/>
          </a:prstGeom>
        </p:spPr>
        <p:txBody>
          <a:bodyPr wrap="none">
            <a:spAutoFit/>
          </a:bodyPr>
          <a:lstStyle/>
          <a:p>
            <a:pPr defTabSz="457200" fontAlgn="auto">
              <a:spcBef>
                <a:spcPts val="0"/>
              </a:spcBef>
              <a:spcAft>
                <a:spcPts val="0"/>
              </a:spcAft>
              <a:defRPr/>
            </a:pPr>
            <a:r>
              <a:rPr lang="en-US" dirty="0">
                <a:solidFill>
                  <a:srgbClr val="000000"/>
                </a:solidFill>
                <a:latin typeface="Comic Sans MS"/>
                <a:ea typeface="ＭＳ Ｐゴシック"/>
              </a:rPr>
              <a:t>2</a:t>
            </a:r>
            <a:r>
              <a:rPr lang="en-US" baseline="30000" dirty="0">
                <a:solidFill>
                  <a:srgbClr val="000000"/>
                </a:solidFill>
                <a:latin typeface="Comic Sans MS"/>
                <a:ea typeface="ＭＳ Ｐゴシック"/>
              </a:rPr>
              <a:t>300</a:t>
            </a:r>
            <a:r>
              <a:rPr lang="en-US" dirty="0">
                <a:solidFill>
                  <a:srgbClr val="000000"/>
                </a:solidFill>
                <a:latin typeface="Comic Sans MS"/>
                <a:ea typeface="ＭＳ Ｐゴシック"/>
              </a:rPr>
              <a:t> ~ 10</a:t>
            </a:r>
            <a:r>
              <a:rPr lang="en-US" baseline="30000" dirty="0">
                <a:solidFill>
                  <a:srgbClr val="000000"/>
                </a:solidFill>
                <a:latin typeface="Comic Sans MS"/>
                <a:ea typeface="ＭＳ Ｐゴシック"/>
              </a:rPr>
              <a:t>90</a:t>
            </a:r>
            <a:r>
              <a:rPr lang="en-US" dirty="0">
                <a:solidFill>
                  <a:srgbClr val="000000"/>
                </a:solidFill>
                <a:latin typeface="Comic Sans MS"/>
                <a:ea typeface="ＭＳ Ｐゴシック"/>
              </a:rPr>
              <a:t> numbers</a:t>
            </a:r>
          </a:p>
        </p:txBody>
      </p:sp>
      <p:sp>
        <p:nvSpPr>
          <p:cNvPr id="3" name="Rectangle 2"/>
          <p:cNvSpPr/>
          <p:nvPr/>
        </p:nvSpPr>
        <p:spPr>
          <a:xfrm>
            <a:off x="529390" y="4715825"/>
            <a:ext cx="11515315" cy="383888"/>
          </a:xfrm>
          <a:prstGeom prst="rect">
            <a:avLst/>
          </a:prstGeom>
        </p:spPr>
        <p:txBody>
          <a:bodyPr wrap="square">
            <a:spAutoFit/>
          </a:bodyPr>
          <a:lstStyle/>
          <a:p>
            <a:pPr marL="231775" indent="-174625">
              <a:lnSpc>
                <a:spcPct val="130000"/>
              </a:lnSpc>
              <a:defRPr/>
            </a:pPr>
            <a:r>
              <a:rPr lang="en-US" sz="1600" dirty="0" smtClean="0">
                <a:latin typeface="Comic Sans MS" charset="0"/>
                <a:ea typeface="ＭＳ Ｐゴシック" charset="0"/>
              </a:rPr>
              <a:t>2037035976334486086268445688409378161051468393665936250636140449354381299763336706183397376</a:t>
            </a:r>
            <a:endParaRPr lang="en-US" sz="1600" dirty="0">
              <a:latin typeface="Comic Sans MS" charset="0"/>
              <a:ea typeface="ＭＳ Ｐゴシック" charset="0"/>
            </a:endParaRPr>
          </a:p>
        </p:txBody>
      </p:sp>
      <p:sp>
        <p:nvSpPr>
          <p:cNvPr id="110" name="Rectangle 48"/>
          <p:cNvSpPr>
            <a:spLocks noChangeArrowheads="1"/>
          </p:cNvSpPr>
          <p:nvPr/>
        </p:nvSpPr>
        <p:spPr bwMode="auto">
          <a:xfrm>
            <a:off x="388938" y="4387850"/>
            <a:ext cx="8047037"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231775" indent="-231775">
              <a:defRPr/>
            </a:pPr>
            <a:r>
              <a:rPr lang="en-US" sz="2800" b="0" dirty="0" smtClean="0">
                <a:solidFill>
                  <a:srgbClr val="00FFFF"/>
                </a:solidFill>
                <a:latin typeface="Comic Sans MS" charset="0"/>
                <a:ea typeface="ＭＳ Ｐゴシック" charset="0"/>
                <a:cs typeface="+mn-cs"/>
              </a:rPr>
              <a:t>   </a:t>
            </a:r>
            <a:endParaRPr lang="en-US" sz="2800" b="0" dirty="0">
              <a:solidFill>
                <a:srgbClr val="00FFFF"/>
              </a:solidFill>
              <a:latin typeface="Comic Sans MS" charset="0"/>
              <a:ea typeface="ＭＳ Ｐゴシック" charset="0"/>
              <a:cs typeface="+mn-cs"/>
            </a:endParaRPr>
          </a:p>
        </p:txBody>
      </p:sp>
      <p:sp>
        <p:nvSpPr>
          <p:cNvPr id="111" name="Text Box 82"/>
          <p:cNvSpPr txBox="1">
            <a:spLocks noChangeArrowheads="1"/>
          </p:cNvSpPr>
          <p:nvPr/>
        </p:nvSpPr>
        <p:spPr bwMode="auto">
          <a:xfrm>
            <a:off x="1994399" y="5110182"/>
            <a:ext cx="6592528" cy="3385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defTabSz="457200">
              <a:defRPr/>
            </a:pPr>
            <a:r>
              <a:rPr lang="en-US" sz="1600" dirty="0" smtClean="0">
                <a:solidFill>
                  <a:srgbClr val="006600"/>
                </a:solidFill>
                <a:latin typeface="Comic Sans MS" charset="0"/>
                <a:ea typeface="ＭＳ Ｐゴシック" charset="0"/>
              </a:rPr>
              <a:t>This </a:t>
            </a:r>
            <a:r>
              <a:rPr lang="en-US" sz="1600" dirty="0">
                <a:solidFill>
                  <a:srgbClr val="006600"/>
                </a:solidFill>
                <a:latin typeface="Comic Sans MS" charset="0"/>
                <a:ea typeface="ＭＳ Ｐゴシック" charset="0"/>
              </a:rPr>
              <a:t>is more than the total number of particles in the </a:t>
            </a:r>
            <a:r>
              <a:rPr lang="en-US" sz="1600" dirty="0" smtClean="0">
                <a:solidFill>
                  <a:srgbClr val="006600"/>
                </a:solidFill>
                <a:latin typeface="Comic Sans MS" charset="0"/>
                <a:ea typeface="ＭＳ Ｐゴシック" charset="0"/>
              </a:rPr>
              <a:t>Universe!</a:t>
            </a:r>
            <a:endParaRPr lang="en-US" sz="1600" b="0" dirty="0">
              <a:solidFill>
                <a:srgbClr val="006600"/>
              </a:solidFill>
              <a:latin typeface="Comic Sans MS"/>
              <a:ea typeface="ＭＳ Ｐゴシック"/>
            </a:endParaRPr>
          </a:p>
        </p:txBody>
      </p:sp>
      <p:sp>
        <p:nvSpPr>
          <p:cNvPr id="4" name="Rectangle 3"/>
          <p:cNvSpPr/>
          <p:nvPr/>
        </p:nvSpPr>
        <p:spPr>
          <a:xfrm>
            <a:off x="637854" y="6321270"/>
            <a:ext cx="11483041" cy="369332"/>
          </a:xfrm>
          <a:prstGeom prst="rect">
            <a:avLst/>
          </a:prstGeom>
        </p:spPr>
        <p:txBody>
          <a:bodyPr wrap="square">
            <a:spAutoFit/>
          </a:bodyPr>
          <a:lstStyle/>
          <a:p>
            <a:r>
              <a:rPr lang="en-US" b="0" dirty="0" smtClean="0">
                <a:latin typeface="Comic Sans MS"/>
                <a:ea typeface="ＭＳ Ｐゴシック"/>
              </a:rPr>
              <a:t>Some problems benefit from this exponential scaling, enabling solutions of otherwise insoluble problems. </a:t>
            </a:r>
            <a:endParaRPr lang="en-US" dirty="0"/>
          </a:p>
        </p:txBody>
      </p:sp>
      <p:sp>
        <p:nvSpPr>
          <p:cNvPr id="5" name="Rectangle 4"/>
          <p:cNvSpPr/>
          <p:nvPr/>
        </p:nvSpPr>
        <p:spPr>
          <a:xfrm>
            <a:off x="864118" y="5668326"/>
            <a:ext cx="9203160" cy="369332"/>
          </a:xfrm>
          <a:prstGeom prst="rect">
            <a:avLst/>
          </a:prstGeom>
        </p:spPr>
        <p:txBody>
          <a:bodyPr wrap="none">
            <a:spAutoFit/>
          </a:bodyPr>
          <a:lstStyle/>
          <a:p>
            <a:r>
              <a:rPr lang="en-US" dirty="0" smtClean="0">
                <a:latin typeface="Comic Sans MS"/>
                <a:ea typeface="ＭＳ Ｐゴシック"/>
              </a:rPr>
              <a:t>(Google SC quantum computer has 57 qubits = only 144,115,188,075,855,872 states)</a:t>
            </a:r>
            <a:endParaRPr lang="en-US" dirty="0"/>
          </a:p>
        </p:txBody>
      </p:sp>
    </p:spTree>
    <p:extLst>
      <p:ext uri="{BB962C8B-B14F-4D97-AF65-F5344CB8AC3E}">
        <p14:creationId xmlns:p14="http://schemas.microsoft.com/office/powerpoint/2010/main" val="209792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89348" y="200209"/>
            <a:ext cx="8604058" cy="341329"/>
          </a:xfrm>
        </p:spPr>
        <p:txBody>
          <a:bodyPr>
            <a:noAutofit/>
          </a:bodyPr>
          <a:lstStyle/>
          <a:p>
            <a:pPr>
              <a:lnSpc>
                <a:spcPct val="120000"/>
              </a:lnSpc>
            </a:pPr>
            <a:r>
              <a:rPr lang="en-US" altLang="en-US" sz="2000" b="1" dirty="0">
                <a:solidFill>
                  <a:srgbClr val="A50021"/>
                </a:solidFill>
                <a:latin typeface="Comic Sans MS" panose="030F0702030302020204" pitchFamily="66" charset="0"/>
              </a:rPr>
              <a:t>Classical vs. Quantum logic --- gates and algorithms (cont’d)</a:t>
            </a:r>
          </a:p>
        </p:txBody>
      </p:sp>
      <p:sp>
        <p:nvSpPr>
          <p:cNvPr id="6" name="Rectangle 5"/>
          <p:cNvSpPr/>
          <p:nvPr/>
        </p:nvSpPr>
        <p:spPr>
          <a:xfrm>
            <a:off x="580007" y="806518"/>
            <a:ext cx="9709211" cy="369332"/>
          </a:xfrm>
          <a:prstGeom prst="rect">
            <a:avLst/>
          </a:prstGeom>
        </p:spPr>
        <p:txBody>
          <a:bodyPr wrap="square">
            <a:spAutoFit/>
          </a:bodyPr>
          <a:lstStyle/>
          <a:p>
            <a:r>
              <a:rPr lang="en-US" altLang="en-US" dirty="0" smtClean="0">
                <a:solidFill>
                  <a:srgbClr val="000099"/>
                </a:solidFill>
                <a:latin typeface="Arial" panose="020B0604020202020204" pitchFamily="34" charset="0"/>
              </a:rPr>
              <a:t>Because the bits are different, the logic operations are different also</a:t>
            </a:r>
            <a:endParaRPr lang="en-US" dirty="0"/>
          </a:p>
        </p:txBody>
      </p:sp>
      <p:sp>
        <p:nvSpPr>
          <p:cNvPr id="7" name="Rectangle 6"/>
          <p:cNvSpPr/>
          <p:nvPr/>
        </p:nvSpPr>
        <p:spPr>
          <a:xfrm>
            <a:off x="616998" y="1962095"/>
            <a:ext cx="9709211" cy="369332"/>
          </a:xfrm>
          <a:prstGeom prst="rect">
            <a:avLst/>
          </a:prstGeom>
        </p:spPr>
        <p:txBody>
          <a:bodyPr wrap="square">
            <a:spAutoFit/>
          </a:bodyPr>
          <a:lstStyle/>
          <a:p>
            <a:r>
              <a:rPr lang="en-US" altLang="en-US" dirty="0" smtClean="0">
                <a:solidFill>
                  <a:srgbClr val="000099"/>
                </a:solidFill>
                <a:latin typeface="Arial" panose="020B0604020202020204" pitchFamily="34" charset="0"/>
              </a:rPr>
              <a:t>Classic logic gates operate on discrete binary bits --- there are 7 types of logic gates:</a:t>
            </a:r>
            <a:endParaRPr lang="en-US" dirty="0"/>
          </a:p>
        </p:txBody>
      </p:sp>
      <p:sp>
        <p:nvSpPr>
          <p:cNvPr id="9" name="Rectangle 8"/>
          <p:cNvSpPr/>
          <p:nvPr/>
        </p:nvSpPr>
        <p:spPr>
          <a:xfrm>
            <a:off x="813788" y="5914137"/>
            <a:ext cx="8383480" cy="646331"/>
          </a:xfrm>
          <a:prstGeom prst="rect">
            <a:avLst/>
          </a:prstGeom>
        </p:spPr>
        <p:txBody>
          <a:bodyPr wrap="square">
            <a:spAutoFit/>
          </a:bodyPr>
          <a:lstStyle/>
          <a:p>
            <a:r>
              <a:rPr lang="en-US" altLang="en-US" dirty="0" smtClean="0">
                <a:solidFill>
                  <a:srgbClr val="000099"/>
                </a:solidFill>
                <a:latin typeface="Arial" panose="020B0604020202020204" pitchFamily="34" charset="0"/>
              </a:rPr>
              <a:t>Classical algorithms consist of sequences of these logic operations, sometimes performed in parallel in large computers </a:t>
            </a:r>
            <a:endParaRPr lang="en-US" dirty="0"/>
          </a:p>
        </p:txBody>
      </p:sp>
      <p:sp>
        <p:nvSpPr>
          <p:cNvPr id="10" name="Rectangle 9"/>
          <p:cNvSpPr/>
          <p:nvPr/>
        </p:nvSpPr>
        <p:spPr>
          <a:xfrm>
            <a:off x="651874" y="1495433"/>
            <a:ext cx="2360583" cy="369332"/>
          </a:xfrm>
          <a:prstGeom prst="rect">
            <a:avLst/>
          </a:prstGeom>
        </p:spPr>
        <p:txBody>
          <a:bodyPr wrap="none">
            <a:spAutoFit/>
          </a:bodyPr>
          <a:lstStyle/>
          <a:p>
            <a:r>
              <a:rPr lang="en-US" altLang="en-US" b="1" dirty="0" smtClean="0">
                <a:solidFill>
                  <a:srgbClr val="000099"/>
                </a:solidFill>
                <a:latin typeface="Arial" panose="020B0604020202020204" pitchFamily="34" charset="0"/>
              </a:rPr>
              <a:t>CLASSICAL LOGIC </a:t>
            </a:r>
            <a:endParaRPr lang="en-US" b="1" dirty="0"/>
          </a:p>
        </p:txBody>
      </p:sp>
      <p:pic>
        <p:nvPicPr>
          <p:cNvPr id="11" name="Content Placeholder 4"/>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t="18981"/>
          <a:stretch/>
        </p:blipFill>
        <p:spPr>
          <a:xfrm>
            <a:off x="1581171" y="2654424"/>
            <a:ext cx="7258593" cy="2786320"/>
          </a:xfrm>
          <a:prstGeom prst="rect">
            <a:avLst/>
          </a:prstGeom>
        </p:spPr>
      </p:pic>
    </p:spTree>
    <p:extLst>
      <p:ext uri="{BB962C8B-B14F-4D97-AF65-F5344CB8AC3E}">
        <p14:creationId xmlns:p14="http://schemas.microsoft.com/office/powerpoint/2010/main" val="2738970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862713" y="102555"/>
            <a:ext cx="8754979" cy="385718"/>
          </a:xfrm>
        </p:spPr>
        <p:txBody>
          <a:bodyPr>
            <a:noAutofit/>
          </a:bodyPr>
          <a:lstStyle/>
          <a:p>
            <a:pPr eaLnBrk="1" hangingPunct="1">
              <a:lnSpc>
                <a:spcPct val="120000"/>
              </a:lnSpc>
            </a:pPr>
            <a:r>
              <a:rPr lang="en-US" altLang="en-US" sz="2000" b="1" dirty="0" smtClean="0">
                <a:solidFill>
                  <a:srgbClr val="A50021"/>
                </a:solidFill>
                <a:latin typeface="Comic Sans MS" panose="030F0702030302020204" pitchFamily="66" charset="0"/>
              </a:rPr>
              <a:t>Classical vs. Quantum logic --- gates and algorithms (cont’d)</a:t>
            </a:r>
            <a:endParaRPr lang="en-US" altLang="en-US" sz="2000" b="1" dirty="0">
              <a:solidFill>
                <a:srgbClr val="A50021"/>
              </a:solidFill>
              <a:latin typeface="Comic Sans MS" panose="030F0702030302020204" pitchFamily="66" charset="0"/>
            </a:endParaRPr>
          </a:p>
        </p:txBody>
      </p:sp>
      <p:sp>
        <p:nvSpPr>
          <p:cNvPr id="7" name="Rectangle 6"/>
          <p:cNvSpPr/>
          <p:nvPr/>
        </p:nvSpPr>
        <p:spPr>
          <a:xfrm>
            <a:off x="439445" y="1056574"/>
            <a:ext cx="4700725" cy="646331"/>
          </a:xfrm>
          <a:prstGeom prst="rect">
            <a:avLst/>
          </a:prstGeom>
        </p:spPr>
        <p:txBody>
          <a:bodyPr wrap="square">
            <a:spAutoFit/>
          </a:bodyPr>
          <a:lstStyle/>
          <a:p>
            <a:r>
              <a:rPr lang="en-US" altLang="en-US" dirty="0" smtClean="0">
                <a:solidFill>
                  <a:srgbClr val="000099"/>
                </a:solidFill>
                <a:latin typeface="Arial" panose="020B0604020202020204" pitchFamily="34" charset="0"/>
              </a:rPr>
              <a:t>Quantum logic gates operate on single qubits and pairs of qubits</a:t>
            </a:r>
            <a:endParaRPr lang="en-US" dirty="0"/>
          </a:p>
        </p:txBody>
      </p:sp>
      <p:sp>
        <p:nvSpPr>
          <p:cNvPr id="2" name="Rectangle 1"/>
          <p:cNvSpPr/>
          <p:nvPr/>
        </p:nvSpPr>
        <p:spPr>
          <a:xfrm>
            <a:off x="497233" y="630523"/>
            <a:ext cx="2287806" cy="369332"/>
          </a:xfrm>
          <a:prstGeom prst="rect">
            <a:avLst/>
          </a:prstGeom>
        </p:spPr>
        <p:txBody>
          <a:bodyPr wrap="none">
            <a:spAutoFit/>
          </a:bodyPr>
          <a:lstStyle/>
          <a:p>
            <a:r>
              <a:rPr lang="en-US" altLang="en-US" b="1" dirty="0">
                <a:solidFill>
                  <a:srgbClr val="000099"/>
                </a:solidFill>
                <a:latin typeface="Arial" panose="020B0604020202020204" pitchFamily="34" charset="0"/>
              </a:rPr>
              <a:t>QUANTUM  LOGIC </a:t>
            </a:r>
            <a:endParaRPr lang="en-US" b="1" dirty="0"/>
          </a:p>
        </p:txBody>
      </p:sp>
      <p:pic>
        <p:nvPicPr>
          <p:cNvPr id="11" name="Picture 10"/>
          <p:cNvPicPr>
            <a:picLocks noChangeAspect="1"/>
          </p:cNvPicPr>
          <p:nvPr/>
        </p:nvPicPr>
        <p:blipFill>
          <a:blip r:embed="rId2"/>
          <a:stretch>
            <a:fillRect/>
          </a:stretch>
        </p:blipFill>
        <p:spPr>
          <a:xfrm>
            <a:off x="5829208" y="763479"/>
            <a:ext cx="5952524" cy="5904390"/>
          </a:xfrm>
          <a:prstGeom prst="rect">
            <a:avLst/>
          </a:prstGeom>
        </p:spPr>
      </p:pic>
      <p:pic>
        <p:nvPicPr>
          <p:cNvPr id="13" name="Picture 12"/>
          <p:cNvPicPr>
            <a:picLocks noChangeAspect="1"/>
          </p:cNvPicPr>
          <p:nvPr/>
        </p:nvPicPr>
        <p:blipFill>
          <a:blip r:embed="rId3"/>
          <a:stretch>
            <a:fillRect/>
          </a:stretch>
        </p:blipFill>
        <p:spPr>
          <a:xfrm>
            <a:off x="425368" y="1906876"/>
            <a:ext cx="4785472" cy="4705350"/>
          </a:xfrm>
          <a:prstGeom prst="rect">
            <a:avLst/>
          </a:prstGeom>
        </p:spPr>
      </p:pic>
    </p:spTree>
    <p:extLst>
      <p:ext uri="{BB962C8B-B14F-4D97-AF65-F5344CB8AC3E}">
        <p14:creationId xmlns:p14="http://schemas.microsoft.com/office/powerpoint/2010/main" val="3835377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1561155" y="48420"/>
            <a:ext cx="8754979" cy="3857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20000"/>
              </a:lnSpc>
            </a:pPr>
            <a:r>
              <a:rPr lang="en-US" altLang="en-US" sz="2000" b="1" dirty="0" smtClean="0">
                <a:solidFill>
                  <a:srgbClr val="A50021"/>
                </a:solidFill>
                <a:latin typeface="Comic Sans MS" panose="030F0702030302020204" pitchFamily="66" charset="0"/>
              </a:rPr>
              <a:t>Classical vs. Quantum logic --- gates and algorithms (cont’d)</a:t>
            </a:r>
            <a:endParaRPr lang="en-US" altLang="en-US" sz="2000" b="1" dirty="0">
              <a:solidFill>
                <a:srgbClr val="A50021"/>
              </a:solidFill>
              <a:latin typeface="Comic Sans MS" panose="030F0702030302020204" pitchFamily="66" charset="0"/>
            </a:endParaRPr>
          </a:p>
        </p:txBody>
      </p:sp>
      <p:sp>
        <p:nvSpPr>
          <p:cNvPr id="4" name="TextBox 3"/>
          <p:cNvSpPr txBox="1"/>
          <p:nvPr/>
        </p:nvSpPr>
        <p:spPr>
          <a:xfrm>
            <a:off x="702014" y="675916"/>
            <a:ext cx="5734455" cy="369332"/>
          </a:xfrm>
          <a:prstGeom prst="rect">
            <a:avLst/>
          </a:prstGeom>
          <a:noFill/>
        </p:spPr>
        <p:txBody>
          <a:bodyPr wrap="square" rtlCol="0">
            <a:spAutoFit/>
          </a:bodyPr>
          <a:lstStyle/>
          <a:p>
            <a:r>
              <a:rPr lang="en-US" dirty="0" smtClean="0"/>
              <a:t>A few other important differences:  </a:t>
            </a:r>
            <a:endParaRPr lang="en-US" dirty="0"/>
          </a:p>
        </p:txBody>
      </p:sp>
      <p:sp>
        <p:nvSpPr>
          <p:cNvPr id="5" name="TextBox 4"/>
          <p:cNvSpPr txBox="1"/>
          <p:nvPr/>
        </p:nvSpPr>
        <p:spPr>
          <a:xfrm>
            <a:off x="666346" y="1287026"/>
            <a:ext cx="7388156" cy="1000274"/>
          </a:xfrm>
          <a:prstGeom prst="rect">
            <a:avLst/>
          </a:prstGeom>
          <a:noFill/>
        </p:spPr>
        <p:txBody>
          <a:bodyPr wrap="square" rtlCol="0">
            <a:spAutoFit/>
          </a:bodyPr>
          <a:lstStyle/>
          <a:p>
            <a:pPr marL="342900" indent="-342900">
              <a:spcAft>
                <a:spcPts val="600"/>
              </a:spcAft>
              <a:buAutoNum type="arabicPeriod"/>
            </a:pPr>
            <a:r>
              <a:rPr lang="en-US" dirty="0" smtClean="0"/>
              <a:t>Quantum gates are reversible --- classical gates are not.  </a:t>
            </a:r>
            <a:endParaRPr lang="en-US" dirty="0"/>
          </a:p>
          <a:p>
            <a:pPr lvl="1">
              <a:spcAft>
                <a:spcPts val="600"/>
              </a:spcAft>
            </a:pPr>
            <a:r>
              <a:rPr lang="en-US" dirty="0" smtClean="0"/>
              <a:t>That means that the input data is destroyed in the classical operations but is retained in the quantum system</a:t>
            </a:r>
            <a:endParaRPr lang="en-US" dirty="0"/>
          </a:p>
        </p:txBody>
      </p:sp>
      <p:sp>
        <p:nvSpPr>
          <p:cNvPr id="6" name="TextBox 5"/>
          <p:cNvSpPr txBox="1"/>
          <p:nvPr/>
        </p:nvSpPr>
        <p:spPr>
          <a:xfrm>
            <a:off x="666346" y="2696176"/>
            <a:ext cx="9868710" cy="1554272"/>
          </a:xfrm>
          <a:prstGeom prst="rect">
            <a:avLst/>
          </a:prstGeom>
          <a:noFill/>
        </p:spPr>
        <p:txBody>
          <a:bodyPr wrap="square" rtlCol="0">
            <a:spAutoFit/>
          </a:bodyPr>
          <a:lstStyle/>
          <a:p>
            <a:pPr>
              <a:spcAft>
                <a:spcPts val="600"/>
              </a:spcAft>
            </a:pPr>
            <a:r>
              <a:rPr lang="en-US" dirty="0" smtClean="0"/>
              <a:t>2.  Classical gates (if they work) give an exact result ---  quantum gates give </a:t>
            </a:r>
            <a:r>
              <a:rPr lang="en-US" dirty="0" err="1" smtClean="0"/>
              <a:t>superpositions</a:t>
            </a:r>
            <a:r>
              <a:rPr lang="en-US" dirty="0" smtClean="0"/>
              <a:t> of states which are characterized by probabilities </a:t>
            </a:r>
          </a:p>
          <a:p>
            <a:pPr lvl="1">
              <a:spcAft>
                <a:spcPts val="600"/>
              </a:spcAft>
            </a:pPr>
            <a:r>
              <a:rPr lang="en-US" dirty="0" smtClean="0"/>
              <a:t>That means (1) that you need “high-fidelity” readouts of the state that can distinguish which state the system is in after an operation, and (2) even with perfect fidelity that you need to work with ensembles and do enough measurements to get the final state</a:t>
            </a:r>
          </a:p>
        </p:txBody>
      </p:sp>
      <p:sp>
        <p:nvSpPr>
          <p:cNvPr id="7" name="TextBox 6"/>
          <p:cNvSpPr txBox="1"/>
          <p:nvPr/>
        </p:nvSpPr>
        <p:spPr>
          <a:xfrm>
            <a:off x="666346" y="4455043"/>
            <a:ext cx="9868710" cy="1000274"/>
          </a:xfrm>
          <a:prstGeom prst="rect">
            <a:avLst/>
          </a:prstGeom>
          <a:noFill/>
        </p:spPr>
        <p:txBody>
          <a:bodyPr wrap="square" rtlCol="0">
            <a:spAutoFit/>
          </a:bodyPr>
          <a:lstStyle/>
          <a:p>
            <a:pPr>
              <a:spcAft>
                <a:spcPts val="600"/>
              </a:spcAft>
            </a:pPr>
            <a:r>
              <a:rPr lang="en-US" dirty="0" smtClean="0"/>
              <a:t>3.  You need to implement “error-correcting codes” to mitigate accumulated measurements </a:t>
            </a:r>
          </a:p>
          <a:p>
            <a:pPr lvl="1">
              <a:spcAft>
                <a:spcPts val="600"/>
              </a:spcAft>
            </a:pPr>
            <a:r>
              <a:rPr lang="en-US" dirty="0" smtClean="0"/>
              <a:t>That means that there is an “overhead cost”, i.e. to make N functioning qubits, you may need many more physical qubits --- that overhead depends on the system but can be 10-1000 times*</a:t>
            </a:r>
          </a:p>
        </p:txBody>
      </p:sp>
      <p:sp>
        <p:nvSpPr>
          <p:cNvPr id="8" name="TextBox 7"/>
          <p:cNvSpPr txBox="1"/>
          <p:nvPr/>
        </p:nvSpPr>
        <p:spPr>
          <a:xfrm>
            <a:off x="614464" y="5958488"/>
            <a:ext cx="10528569" cy="646331"/>
          </a:xfrm>
          <a:prstGeom prst="rect">
            <a:avLst/>
          </a:prstGeom>
          <a:noFill/>
        </p:spPr>
        <p:txBody>
          <a:bodyPr wrap="square" rtlCol="0">
            <a:spAutoFit/>
          </a:bodyPr>
          <a:lstStyle/>
          <a:p>
            <a:pPr>
              <a:spcAft>
                <a:spcPts val="600"/>
              </a:spcAft>
            </a:pPr>
            <a:r>
              <a:rPr lang="en-US" i="1" dirty="0" smtClean="0"/>
              <a:t>*   This is one of prime motivations of topologically-protected qubit platforms since it is proposed that these give error-free operations that will eliminate the need for error-corrections (that is only partially true) </a:t>
            </a:r>
          </a:p>
        </p:txBody>
      </p:sp>
    </p:spTree>
    <p:extLst>
      <p:ext uri="{BB962C8B-B14F-4D97-AF65-F5344CB8AC3E}">
        <p14:creationId xmlns:p14="http://schemas.microsoft.com/office/powerpoint/2010/main" val="2652821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9806" y="570945"/>
            <a:ext cx="10428302" cy="5865920"/>
          </a:xfrm>
          <a:prstGeom prst="rect">
            <a:avLst/>
          </a:prstGeom>
        </p:spPr>
      </p:pic>
    </p:spTree>
    <p:extLst>
      <p:ext uri="{BB962C8B-B14F-4D97-AF65-F5344CB8AC3E}">
        <p14:creationId xmlns:p14="http://schemas.microsoft.com/office/powerpoint/2010/main" val="1260477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725" y="1072601"/>
            <a:ext cx="8416771" cy="2777534"/>
          </a:xfrm>
          <a:prstGeom prst="rect">
            <a:avLst/>
          </a:prstGeom>
        </p:spPr>
      </p:pic>
      <p:sp>
        <p:nvSpPr>
          <p:cNvPr id="5" name="Rectangle 4"/>
          <p:cNvSpPr/>
          <p:nvPr/>
        </p:nvSpPr>
        <p:spPr>
          <a:xfrm>
            <a:off x="1772577" y="267939"/>
            <a:ext cx="7433567" cy="646331"/>
          </a:xfrm>
          <a:prstGeom prst="rect">
            <a:avLst/>
          </a:prstGeom>
        </p:spPr>
        <p:txBody>
          <a:bodyPr wrap="square">
            <a:spAutoFit/>
          </a:bodyPr>
          <a:lstStyle/>
          <a:p>
            <a:r>
              <a:rPr lang="en-US" altLang="en-US" dirty="0" smtClean="0">
                <a:solidFill>
                  <a:srgbClr val="000099"/>
                </a:solidFill>
                <a:latin typeface="Arial" panose="020B0604020202020204" pitchFamily="34" charset="0"/>
              </a:rPr>
              <a:t>Quantum algorithms consist of sequences of these logic operations, followed by measurements of the resulting quantum states</a:t>
            </a:r>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52475"/>
          <a:stretch/>
        </p:blipFill>
        <p:spPr>
          <a:xfrm>
            <a:off x="2055181" y="4212962"/>
            <a:ext cx="7620000" cy="2258859"/>
          </a:xfrm>
          <a:prstGeom prst="rect">
            <a:avLst/>
          </a:prstGeom>
        </p:spPr>
      </p:pic>
    </p:spTree>
    <p:extLst>
      <p:ext uri="{BB962C8B-B14F-4D97-AF65-F5344CB8AC3E}">
        <p14:creationId xmlns:p14="http://schemas.microsoft.com/office/powerpoint/2010/main" val="14931643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7259" y="131815"/>
            <a:ext cx="10215238" cy="646331"/>
          </a:xfrm>
          <a:prstGeom prst="rect">
            <a:avLst/>
          </a:prstGeom>
        </p:spPr>
        <p:txBody>
          <a:bodyPr wrap="square">
            <a:spAutoFit/>
          </a:bodyPr>
          <a:lstStyle/>
          <a:p>
            <a:r>
              <a:rPr lang="en-US" dirty="0">
                <a:hlinkClick r:id="rId2"/>
              </a:rPr>
              <a:t>https://</a:t>
            </a:r>
            <a:r>
              <a:rPr lang="en-US" dirty="0" smtClean="0">
                <a:hlinkClick r:id="rId2"/>
              </a:rPr>
              <a:t>towardsdatascience.com/demystifying-quantum-gates-one-qubit-at-a-time-54404ed80640</a:t>
            </a:r>
            <a:endParaRPr lang="en-US" dirty="0" smtClean="0"/>
          </a:p>
          <a:p>
            <a:endParaRPr lang="en-US" dirty="0"/>
          </a:p>
        </p:txBody>
      </p:sp>
      <p:sp>
        <p:nvSpPr>
          <p:cNvPr id="3" name="Rectangle 2"/>
          <p:cNvSpPr/>
          <p:nvPr/>
        </p:nvSpPr>
        <p:spPr>
          <a:xfrm>
            <a:off x="683581" y="4117811"/>
            <a:ext cx="10821879" cy="2308324"/>
          </a:xfrm>
          <a:prstGeom prst="rect">
            <a:avLst/>
          </a:prstGeom>
        </p:spPr>
        <p:txBody>
          <a:bodyPr wrap="square">
            <a:spAutoFit/>
          </a:bodyPr>
          <a:lstStyle/>
          <a:p>
            <a:r>
              <a:rPr lang="en-US" dirty="0">
                <a:latin typeface="medium-content-serif-font"/>
              </a:rPr>
              <a:t>If you want to get into quantum computing, there’s no way around it: you will have to master the cloudy concept of </a:t>
            </a:r>
            <a:r>
              <a:rPr lang="en-US" i="1" dirty="0">
                <a:latin typeface="medium-content-serif-font"/>
              </a:rPr>
              <a:t>the quantum gate</a:t>
            </a:r>
            <a:r>
              <a:rPr lang="en-US" dirty="0">
                <a:latin typeface="medium-content-serif-font"/>
              </a:rPr>
              <a:t>. Like everything in quantum computing, not to mention quantum mechanics, quantum gates are shrouded in an unfamiliar fog of jargon and matrix mathematics that reflects the quantum mystery. My goal in this post is to peel off a few layers of that mystery. </a:t>
            </a:r>
            <a:endParaRPr lang="en-US" dirty="0" smtClean="0">
              <a:latin typeface="medium-content-serif-font"/>
            </a:endParaRPr>
          </a:p>
          <a:p>
            <a:endParaRPr lang="en-US" dirty="0">
              <a:latin typeface="medium-content-serif-font"/>
            </a:endParaRPr>
          </a:p>
          <a:p>
            <a:r>
              <a:rPr lang="en-US" dirty="0" smtClean="0">
                <a:latin typeface="medium-content-serif-font"/>
              </a:rPr>
              <a:t>But </a:t>
            </a:r>
            <a:r>
              <a:rPr lang="en-US" dirty="0">
                <a:latin typeface="medium-content-serif-font"/>
              </a:rPr>
              <a:t>I’ll save you the suspense: no one can get rid of it completely. At least, not in </a:t>
            </a:r>
            <a:r>
              <a:rPr lang="en-US" dirty="0" smtClean="0">
                <a:latin typeface="medium-content-serif-font"/>
              </a:rPr>
              <a:t>2019. </a:t>
            </a:r>
            <a:r>
              <a:rPr lang="en-US" dirty="0">
                <a:latin typeface="medium-content-serif-font"/>
              </a:rPr>
              <a:t>All we can do today is reveal the striking similarities and alarming differences between classical gates and quantum gates, and explore the implications for the near and far future of computing.</a:t>
            </a:r>
            <a:endParaRPr lang="en-US" dirty="0"/>
          </a:p>
        </p:txBody>
      </p:sp>
      <p:pic>
        <p:nvPicPr>
          <p:cNvPr id="8" name="Picture 7"/>
          <p:cNvPicPr>
            <a:picLocks noChangeAspect="1"/>
          </p:cNvPicPr>
          <p:nvPr/>
        </p:nvPicPr>
        <p:blipFill>
          <a:blip r:embed="rId3"/>
          <a:stretch>
            <a:fillRect/>
          </a:stretch>
        </p:blipFill>
        <p:spPr>
          <a:xfrm>
            <a:off x="813028" y="766923"/>
            <a:ext cx="9980017" cy="3158002"/>
          </a:xfrm>
          <a:prstGeom prst="rect">
            <a:avLst/>
          </a:prstGeom>
        </p:spPr>
      </p:pic>
    </p:spTree>
    <p:extLst>
      <p:ext uri="{BB962C8B-B14F-4D97-AF65-F5344CB8AC3E}">
        <p14:creationId xmlns:p14="http://schemas.microsoft.com/office/powerpoint/2010/main" val="1666116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2109788" y="100014"/>
            <a:ext cx="77724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r>
              <a:rPr lang="en-US" altLang="en-US" sz="2000">
                <a:solidFill>
                  <a:srgbClr val="A50021"/>
                </a:solidFill>
                <a:latin typeface="Comic Sans MS" panose="030F0702030302020204" pitchFamily="66" charset="0"/>
              </a:rPr>
              <a:t>Superconducting devices for Quantum Computing</a:t>
            </a:r>
          </a:p>
        </p:txBody>
      </p:sp>
      <p:sp>
        <p:nvSpPr>
          <p:cNvPr id="11267" name="Rectangle 3"/>
          <p:cNvSpPr>
            <a:spLocks noChangeArrowheads="1"/>
          </p:cNvSpPr>
          <p:nvPr/>
        </p:nvSpPr>
        <p:spPr bwMode="auto">
          <a:xfrm>
            <a:off x="2057400" y="25527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endParaRPr lang="en-US" altLang="en-US" sz="2400">
              <a:solidFill>
                <a:srgbClr val="CC0000"/>
              </a:solidFill>
              <a:latin typeface="Comic Sans MS" panose="030F0702030302020204" pitchFamily="66" charset="0"/>
            </a:endParaRPr>
          </a:p>
        </p:txBody>
      </p:sp>
      <p:sp>
        <p:nvSpPr>
          <p:cNvPr id="11268" name="Rectangle 4"/>
          <p:cNvSpPr>
            <a:spLocks noChangeArrowheads="1"/>
          </p:cNvSpPr>
          <p:nvPr/>
        </p:nvSpPr>
        <p:spPr bwMode="auto">
          <a:xfrm>
            <a:off x="1981200" y="1714500"/>
            <a:ext cx="777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endParaRPr lang="en-US" altLang="en-US" sz="2400">
              <a:solidFill>
                <a:srgbClr val="CC0000"/>
              </a:solidFill>
              <a:latin typeface="Comic Sans MS" panose="030F0702030302020204" pitchFamily="66" charset="0"/>
            </a:endParaRPr>
          </a:p>
        </p:txBody>
      </p:sp>
      <p:sp>
        <p:nvSpPr>
          <p:cNvPr id="11269" name="Rectangle 24"/>
          <p:cNvSpPr>
            <a:spLocks noChangeArrowheads="1"/>
          </p:cNvSpPr>
          <p:nvPr/>
        </p:nvSpPr>
        <p:spPr bwMode="auto">
          <a:xfrm>
            <a:off x="2438400" y="1447800"/>
            <a:ext cx="6934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fontAlgn="base">
              <a:lnSpc>
                <a:spcPct val="130000"/>
              </a:lnSpc>
              <a:spcBef>
                <a:spcPct val="0"/>
              </a:spcBef>
              <a:spcAft>
                <a:spcPct val="0"/>
              </a:spcAft>
              <a:buFont typeface="Wingdings" panose="05000000000000000000" pitchFamily="2" charset="2"/>
              <a:buChar char="§"/>
            </a:pPr>
            <a:r>
              <a:rPr lang="en-US" altLang="en-US" sz="1800">
                <a:solidFill>
                  <a:srgbClr val="000099"/>
                </a:solidFill>
                <a:latin typeface="Comic Sans MS" panose="030F0702030302020204" pitchFamily="66" charset="0"/>
              </a:rPr>
              <a:t>  Intrinsic low temperature quantum system</a:t>
            </a:r>
          </a:p>
          <a:p>
            <a:pPr fontAlgn="base">
              <a:lnSpc>
                <a:spcPct val="130000"/>
              </a:lnSpc>
              <a:spcBef>
                <a:spcPct val="0"/>
              </a:spcBef>
              <a:spcAft>
                <a:spcPct val="0"/>
              </a:spcAft>
              <a:buFont typeface="Wingdings" panose="05000000000000000000" pitchFamily="2" charset="2"/>
              <a:buChar char="§"/>
            </a:pPr>
            <a:r>
              <a:rPr lang="en-US" altLang="en-US" sz="1800">
                <a:solidFill>
                  <a:srgbClr val="000099"/>
                </a:solidFill>
                <a:latin typeface="Comic Sans MS" panose="030F0702030302020204" pitchFamily="66" charset="0"/>
              </a:rPr>
              <a:t>  Characteristic energies and dynamics are well-understood</a:t>
            </a:r>
          </a:p>
          <a:p>
            <a:pPr fontAlgn="base">
              <a:lnSpc>
                <a:spcPct val="130000"/>
              </a:lnSpc>
              <a:spcBef>
                <a:spcPct val="0"/>
              </a:spcBef>
              <a:spcAft>
                <a:spcPct val="0"/>
              </a:spcAft>
              <a:buFont typeface="Wingdings" panose="05000000000000000000" pitchFamily="2" charset="2"/>
              <a:buChar char="§"/>
            </a:pPr>
            <a:r>
              <a:rPr lang="en-US" altLang="en-US" sz="1800">
                <a:solidFill>
                  <a:srgbClr val="000099"/>
                </a:solidFill>
                <a:latin typeface="Comic Sans MS" panose="030F0702030302020204" pitchFamily="66" charset="0"/>
              </a:rPr>
              <a:t>  Good control of fabrication and measurement schemes</a:t>
            </a:r>
          </a:p>
          <a:p>
            <a:pPr fontAlgn="base">
              <a:lnSpc>
                <a:spcPct val="130000"/>
              </a:lnSpc>
              <a:spcBef>
                <a:spcPct val="0"/>
              </a:spcBef>
              <a:spcAft>
                <a:spcPct val="0"/>
              </a:spcAft>
              <a:buFont typeface="Wingdings" panose="05000000000000000000" pitchFamily="2" charset="2"/>
              <a:buChar char="§"/>
            </a:pPr>
            <a:r>
              <a:rPr lang="en-US" altLang="en-US" sz="1800">
                <a:solidFill>
                  <a:srgbClr val="000099"/>
                </a:solidFill>
                <a:latin typeface="Comic Sans MS" panose="030F0702030302020204" pitchFamily="66" charset="0"/>
              </a:rPr>
              <a:t>  Easy to control and couple qubits</a:t>
            </a:r>
          </a:p>
          <a:p>
            <a:pPr fontAlgn="base">
              <a:lnSpc>
                <a:spcPct val="130000"/>
              </a:lnSpc>
              <a:spcBef>
                <a:spcPct val="0"/>
              </a:spcBef>
              <a:spcAft>
                <a:spcPct val="0"/>
              </a:spcAft>
              <a:buFont typeface="Wingdings" panose="05000000000000000000" pitchFamily="2" charset="2"/>
              <a:buChar char="§"/>
            </a:pPr>
            <a:r>
              <a:rPr lang="en-US" altLang="en-US" sz="1800">
                <a:solidFill>
                  <a:srgbClr val="000099"/>
                </a:solidFill>
                <a:latin typeface="Comic Sans MS" panose="030F0702030302020204" pitchFamily="66" charset="0"/>
              </a:rPr>
              <a:t>  Hard to isolate due to many degrees of freedom   </a:t>
            </a:r>
            <a:endParaRPr lang="en-US" altLang="en-US" sz="1800" baseline="-25000">
              <a:solidFill>
                <a:srgbClr val="000099"/>
              </a:solidFill>
              <a:latin typeface="Comic Sans MS" panose="030F0702030302020204" pitchFamily="66" charset="0"/>
            </a:endParaRPr>
          </a:p>
        </p:txBody>
      </p:sp>
      <p:pic>
        <p:nvPicPr>
          <p:cNvPr id="11270" name="Picture 28" descr="\\Min\blatterj\colorqubit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352800"/>
            <a:ext cx="3200400" cy="225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Line 29"/>
          <p:cNvSpPr>
            <a:spLocks noChangeShapeType="1"/>
          </p:cNvSpPr>
          <p:nvPr/>
        </p:nvSpPr>
        <p:spPr bwMode="auto">
          <a:xfrm flipV="1">
            <a:off x="4800600" y="3962400"/>
            <a:ext cx="17526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1272" name="Line 30"/>
          <p:cNvSpPr>
            <a:spLocks noChangeShapeType="1"/>
          </p:cNvSpPr>
          <p:nvPr/>
        </p:nvSpPr>
        <p:spPr bwMode="auto">
          <a:xfrm>
            <a:off x="5029200" y="4876800"/>
            <a:ext cx="1371600" cy="0"/>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1273" name="Rectangle 31"/>
          <p:cNvSpPr>
            <a:spLocks noChangeArrowheads="1"/>
          </p:cNvSpPr>
          <p:nvPr/>
        </p:nvSpPr>
        <p:spPr bwMode="auto">
          <a:xfrm>
            <a:off x="6400800" y="3700464"/>
            <a:ext cx="2971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r>
              <a:rPr lang="en-US" altLang="en-US" sz="1800">
                <a:solidFill>
                  <a:srgbClr val="000000"/>
                </a:solidFill>
                <a:latin typeface="Comic Sans MS" panose="030F0702030302020204" pitchFamily="66" charset="0"/>
              </a:rPr>
              <a:t>QUBIT = rf SQUID</a:t>
            </a:r>
          </a:p>
        </p:txBody>
      </p:sp>
      <p:sp>
        <p:nvSpPr>
          <p:cNvPr id="11274" name="Rectangle 32"/>
          <p:cNvSpPr>
            <a:spLocks noChangeArrowheads="1"/>
          </p:cNvSpPr>
          <p:nvPr/>
        </p:nvSpPr>
        <p:spPr bwMode="auto">
          <a:xfrm>
            <a:off x="6381750" y="4605339"/>
            <a:ext cx="33528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r>
              <a:rPr lang="en-US" altLang="en-US" sz="1800">
                <a:solidFill>
                  <a:srgbClr val="000000"/>
                </a:solidFill>
                <a:latin typeface="Comic Sans MS" panose="030F0702030302020204" pitchFamily="66" charset="0"/>
              </a:rPr>
              <a:t>Measurement = dc SQUID</a:t>
            </a:r>
          </a:p>
        </p:txBody>
      </p:sp>
      <p:sp>
        <p:nvSpPr>
          <p:cNvPr id="11275" name="Text Box 33"/>
          <p:cNvSpPr txBox="1">
            <a:spLocks noChangeArrowheads="1"/>
          </p:cNvSpPr>
          <p:nvPr/>
        </p:nvSpPr>
        <p:spPr bwMode="auto">
          <a:xfrm>
            <a:off x="2057400" y="5943600"/>
            <a:ext cx="4597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r>
              <a:rPr lang="en-US" altLang="en-US" sz="1600">
                <a:solidFill>
                  <a:srgbClr val="000000"/>
                </a:solidFill>
              </a:rPr>
              <a:t>Al device … measurements at 10mK … TU Delft</a:t>
            </a:r>
          </a:p>
        </p:txBody>
      </p:sp>
    </p:spTree>
    <p:extLst>
      <p:ext uri="{BB962C8B-B14F-4D97-AF65-F5344CB8AC3E}">
        <p14:creationId xmlns:p14="http://schemas.microsoft.com/office/powerpoint/2010/main" val="20248723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41336" y="104774"/>
            <a:ext cx="8715603" cy="381000"/>
          </a:xfrm>
        </p:spPr>
        <p:txBody>
          <a:bodyPr>
            <a:noAutofit/>
          </a:bodyPr>
          <a:lstStyle/>
          <a:p>
            <a:pPr eaLnBrk="1" hangingPunct="1">
              <a:lnSpc>
                <a:spcPct val="120000"/>
              </a:lnSpc>
            </a:pPr>
            <a:r>
              <a:rPr lang="en-US" altLang="en-US" sz="2000" b="1" dirty="0">
                <a:solidFill>
                  <a:srgbClr val="CC0000"/>
                </a:solidFill>
                <a:latin typeface="Comic Sans MS" panose="030F0702030302020204" pitchFamily="66" charset="0"/>
              </a:rPr>
              <a:t>Requirements for quantum </a:t>
            </a:r>
            <a:r>
              <a:rPr lang="en-US" altLang="en-US" sz="2000" b="1" dirty="0" smtClean="0">
                <a:solidFill>
                  <a:srgbClr val="CC0000"/>
                </a:solidFill>
                <a:latin typeface="Comic Sans MS" panose="030F0702030302020204" pitchFamily="66" charset="0"/>
              </a:rPr>
              <a:t>computation </a:t>
            </a:r>
            <a:r>
              <a:rPr lang="en-US" altLang="en-US" sz="2000" b="1" i="1" dirty="0" smtClean="0">
                <a:solidFill>
                  <a:srgbClr val="CC0000"/>
                </a:solidFill>
                <a:latin typeface="Comic Sans MS" panose="030F0702030302020204" pitchFamily="66" charset="0"/>
              </a:rPr>
              <a:t>(</a:t>
            </a:r>
            <a:r>
              <a:rPr lang="en-US" altLang="en-US" sz="2000" b="1" i="1" dirty="0" err="1" smtClean="0">
                <a:solidFill>
                  <a:srgbClr val="CC0000"/>
                </a:solidFill>
                <a:latin typeface="Comic Sans MS" panose="030F0702030302020204" pitchFamily="66" charset="0"/>
              </a:rPr>
              <a:t>DiVincenzo</a:t>
            </a:r>
            <a:r>
              <a:rPr lang="en-US" altLang="en-US" sz="2000" b="1" i="1" dirty="0" smtClean="0">
                <a:solidFill>
                  <a:srgbClr val="CC0000"/>
                </a:solidFill>
                <a:latin typeface="Comic Sans MS" panose="030F0702030302020204" pitchFamily="66" charset="0"/>
              </a:rPr>
              <a:t> criteria)</a:t>
            </a:r>
            <a:endParaRPr lang="en-US" altLang="en-US" sz="2000" b="1" dirty="0">
              <a:solidFill>
                <a:srgbClr val="CC0000"/>
              </a:solidFill>
              <a:latin typeface="Comic Sans MS" panose="030F0702030302020204" pitchFamily="66" charset="0"/>
            </a:endParaRPr>
          </a:p>
        </p:txBody>
      </p:sp>
      <p:sp>
        <p:nvSpPr>
          <p:cNvPr id="6147" name="Rectangle 3"/>
          <p:cNvSpPr>
            <a:spLocks noGrp="1" noChangeArrowheads="1"/>
          </p:cNvSpPr>
          <p:nvPr>
            <p:ph type="body" idx="1"/>
          </p:nvPr>
        </p:nvSpPr>
        <p:spPr>
          <a:xfrm>
            <a:off x="908566" y="1003467"/>
            <a:ext cx="4953000" cy="381000"/>
          </a:xfrm>
        </p:spPr>
        <p:txBody>
          <a:bodyPr>
            <a:normAutofit fontScale="25000" lnSpcReduction="20000"/>
          </a:bodyPr>
          <a:lstStyle/>
          <a:p>
            <a:pPr eaLnBrk="1" hangingPunct="1">
              <a:lnSpc>
                <a:spcPct val="90000"/>
              </a:lnSpc>
              <a:buFontTx/>
              <a:buNone/>
            </a:pPr>
            <a:r>
              <a:rPr lang="en-US" altLang="en-US" sz="7200" b="1" dirty="0">
                <a:solidFill>
                  <a:srgbClr val="000099"/>
                </a:solidFill>
                <a:latin typeface="Comic Sans MS" panose="030F0702030302020204" pitchFamily="66" charset="0"/>
              </a:rPr>
              <a:t>1.</a:t>
            </a:r>
            <a:r>
              <a:rPr lang="en-US" altLang="en-US" sz="7200" dirty="0">
                <a:latin typeface="Comic Sans MS" panose="030F0702030302020204" pitchFamily="66" charset="0"/>
              </a:rPr>
              <a:t>  </a:t>
            </a:r>
            <a:r>
              <a:rPr lang="en-US" altLang="en-US" sz="7200" b="1" dirty="0">
                <a:solidFill>
                  <a:srgbClr val="000099"/>
                </a:solidFill>
                <a:latin typeface="Comic Sans MS" panose="030F0702030302020204" pitchFamily="66" charset="0"/>
              </a:rPr>
              <a:t>Scalable physical system of qubits</a:t>
            </a:r>
          </a:p>
          <a:p>
            <a:pPr eaLnBrk="1" hangingPunct="1">
              <a:lnSpc>
                <a:spcPct val="90000"/>
              </a:lnSpc>
            </a:pPr>
            <a:endParaRPr lang="en-US" altLang="en-US" sz="1800" dirty="0">
              <a:solidFill>
                <a:srgbClr val="000099"/>
              </a:solidFill>
              <a:latin typeface="Comic Sans MS" panose="030F0702030302020204" pitchFamily="66" charset="0"/>
            </a:endParaRPr>
          </a:p>
          <a:p>
            <a:pPr lvl="1" eaLnBrk="1" hangingPunct="1">
              <a:lnSpc>
                <a:spcPct val="90000"/>
              </a:lnSpc>
              <a:buFontTx/>
              <a:buNone/>
            </a:pPr>
            <a:r>
              <a:rPr lang="en-US" altLang="en-US" sz="1600" dirty="0">
                <a:latin typeface="Comic Sans MS" panose="030F0702030302020204" pitchFamily="66" charset="0"/>
              </a:rPr>
              <a:t>	</a:t>
            </a:r>
          </a:p>
        </p:txBody>
      </p:sp>
      <p:sp>
        <p:nvSpPr>
          <p:cNvPr id="6148" name="Rectangle 4"/>
          <p:cNvSpPr>
            <a:spLocks noChangeArrowheads="1"/>
          </p:cNvSpPr>
          <p:nvPr/>
        </p:nvSpPr>
        <p:spPr bwMode="auto">
          <a:xfrm>
            <a:off x="2590800" y="1752600"/>
            <a:ext cx="33210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n-US" altLang="en-US" sz="1600" b="1" dirty="0"/>
              <a:t>qubit</a:t>
            </a:r>
            <a:r>
              <a:rPr lang="en-US" altLang="en-US" sz="1600" dirty="0"/>
              <a:t> = quantum two-level system</a:t>
            </a:r>
          </a:p>
          <a:p>
            <a:pPr eaLnBrk="1" hangingPunct="1"/>
            <a:endParaRPr lang="en-US" altLang="en-US" sz="1600" dirty="0"/>
          </a:p>
          <a:p>
            <a:pPr eaLnBrk="1" hangingPunct="1"/>
            <a:r>
              <a:rPr lang="en-US" altLang="en-US" sz="1600" dirty="0"/>
              <a:t>      </a:t>
            </a:r>
          </a:p>
        </p:txBody>
      </p:sp>
      <p:sp>
        <p:nvSpPr>
          <p:cNvPr id="6149" name="Rectangle 5"/>
          <p:cNvSpPr>
            <a:spLocks noChangeArrowheads="1"/>
          </p:cNvSpPr>
          <p:nvPr/>
        </p:nvSpPr>
        <p:spPr bwMode="auto">
          <a:xfrm>
            <a:off x="6705601" y="1828800"/>
            <a:ext cx="31099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n-US" altLang="en-US" sz="1600" b="1"/>
              <a:t>bit</a:t>
            </a:r>
            <a:r>
              <a:rPr lang="en-US" altLang="en-US" sz="1600"/>
              <a:t> = classical two-level system</a:t>
            </a:r>
          </a:p>
        </p:txBody>
      </p:sp>
      <p:graphicFrame>
        <p:nvGraphicFramePr>
          <p:cNvPr id="6150" name="Object 6"/>
          <p:cNvGraphicFramePr>
            <a:graphicFrameLocks noChangeAspect="1"/>
          </p:cNvGraphicFramePr>
          <p:nvPr/>
        </p:nvGraphicFramePr>
        <p:xfrm>
          <a:off x="3352801" y="2133601"/>
          <a:ext cx="1331913" cy="447675"/>
        </p:xfrm>
        <a:graphic>
          <a:graphicData uri="http://schemas.openxmlformats.org/presentationml/2006/ole">
            <mc:AlternateContent xmlns:mc="http://schemas.openxmlformats.org/markup-compatibility/2006">
              <mc:Choice xmlns:v="urn:schemas-microsoft-com:vml" Requires="v">
                <p:oleObj spid="_x0000_s1164" name="Equation" r:id="rId3" imgW="748975" imgH="253890" progId="Equation.3">
                  <p:embed/>
                </p:oleObj>
              </mc:Choice>
              <mc:Fallback>
                <p:oleObj name="Equation" r:id="rId3" imgW="748975" imgH="253890" progId="Equation.3">
                  <p:embed/>
                  <p:pic>
                    <p:nvPicPr>
                      <p:cNvPr id="615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2133601"/>
                        <a:ext cx="1331913"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51" name="Object 7"/>
          <p:cNvGraphicFramePr>
            <a:graphicFrameLocks noChangeAspect="1"/>
          </p:cNvGraphicFramePr>
          <p:nvPr/>
        </p:nvGraphicFramePr>
        <p:xfrm>
          <a:off x="7620000" y="2235200"/>
          <a:ext cx="833438" cy="357188"/>
        </p:xfrm>
        <a:graphic>
          <a:graphicData uri="http://schemas.openxmlformats.org/presentationml/2006/ole">
            <mc:AlternateContent xmlns:mc="http://schemas.openxmlformats.org/markup-compatibility/2006">
              <mc:Choice xmlns:v="urn:schemas-microsoft-com:vml" Requires="v">
                <p:oleObj spid="_x0000_s1165" name="Equation" r:id="rId5" imgW="469696" imgH="203112" progId="Equation.3">
                  <p:embed/>
                </p:oleObj>
              </mc:Choice>
              <mc:Fallback>
                <p:oleObj name="Equation" r:id="rId5" imgW="469696" imgH="203112" progId="Equation.3">
                  <p:embed/>
                  <p:pic>
                    <p:nvPicPr>
                      <p:cNvPr id="6151"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2235200"/>
                        <a:ext cx="833438"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2" name="Rectangle 8"/>
          <p:cNvSpPr>
            <a:spLocks noChangeArrowheads="1"/>
          </p:cNvSpPr>
          <p:nvPr/>
        </p:nvSpPr>
        <p:spPr bwMode="auto">
          <a:xfrm>
            <a:off x="2362200" y="2895600"/>
            <a:ext cx="154463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n-US" altLang="en-US" sz="1600"/>
              <a:t>Superposition:</a:t>
            </a:r>
          </a:p>
          <a:p>
            <a:pPr eaLnBrk="1" hangingPunct="1"/>
            <a:endParaRPr lang="en-US" altLang="en-US" sz="1600"/>
          </a:p>
          <a:p>
            <a:pPr eaLnBrk="1" hangingPunct="1"/>
            <a:r>
              <a:rPr lang="en-US" altLang="en-US" sz="1600"/>
              <a:t>      </a:t>
            </a:r>
          </a:p>
        </p:txBody>
      </p:sp>
      <p:graphicFrame>
        <p:nvGraphicFramePr>
          <p:cNvPr id="6153" name="Object 9"/>
          <p:cNvGraphicFramePr>
            <a:graphicFrameLocks noChangeAspect="1"/>
          </p:cNvGraphicFramePr>
          <p:nvPr/>
        </p:nvGraphicFramePr>
        <p:xfrm>
          <a:off x="4038600" y="2852739"/>
          <a:ext cx="1760538" cy="447675"/>
        </p:xfrm>
        <a:graphic>
          <a:graphicData uri="http://schemas.openxmlformats.org/presentationml/2006/ole">
            <mc:AlternateContent xmlns:mc="http://schemas.openxmlformats.org/markup-compatibility/2006">
              <mc:Choice xmlns:v="urn:schemas-microsoft-com:vml" Requires="v">
                <p:oleObj spid="_x0000_s1166" name="Equation" r:id="rId7" imgW="990170" imgH="253890" progId="Equation.3">
                  <p:embed/>
                </p:oleObj>
              </mc:Choice>
              <mc:Fallback>
                <p:oleObj name="Equation" r:id="rId7" imgW="990170" imgH="253890" progId="Equation.3">
                  <p:embed/>
                  <p:pic>
                    <p:nvPicPr>
                      <p:cNvPr id="6153"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2852739"/>
                        <a:ext cx="1760538"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4" name="Rectangle 10"/>
          <p:cNvSpPr>
            <a:spLocks noChangeArrowheads="1"/>
          </p:cNvSpPr>
          <p:nvPr/>
        </p:nvSpPr>
        <p:spPr bwMode="auto">
          <a:xfrm>
            <a:off x="2362201" y="3505200"/>
            <a:ext cx="29749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n-US" altLang="en-US" sz="1600"/>
              <a:t>Two qubits --- </a:t>
            </a:r>
            <a:r>
              <a:rPr lang="en-US" altLang="en-US" sz="1600" i="1"/>
              <a:t>entanglement </a:t>
            </a:r>
            <a:r>
              <a:rPr lang="en-US" altLang="en-US" sz="1600"/>
              <a:t>:</a:t>
            </a:r>
          </a:p>
          <a:p>
            <a:pPr eaLnBrk="1" hangingPunct="1"/>
            <a:endParaRPr lang="en-US" altLang="en-US" sz="1600"/>
          </a:p>
          <a:p>
            <a:pPr eaLnBrk="1" hangingPunct="1"/>
            <a:r>
              <a:rPr lang="en-US" altLang="en-US" sz="1600"/>
              <a:t>      </a:t>
            </a:r>
          </a:p>
        </p:txBody>
      </p:sp>
      <p:graphicFrame>
        <p:nvGraphicFramePr>
          <p:cNvPr id="6155" name="Object 11"/>
          <p:cNvGraphicFramePr>
            <a:graphicFrameLocks noChangeAspect="1"/>
          </p:cNvGraphicFramePr>
          <p:nvPr/>
        </p:nvGraphicFramePr>
        <p:xfrm>
          <a:off x="2438400" y="3962401"/>
          <a:ext cx="3836988" cy="447675"/>
        </p:xfrm>
        <a:graphic>
          <a:graphicData uri="http://schemas.openxmlformats.org/presentationml/2006/ole">
            <mc:AlternateContent xmlns:mc="http://schemas.openxmlformats.org/markup-compatibility/2006">
              <mc:Choice xmlns:v="urn:schemas-microsoft-com:vml" Requires="v">
                <p:oleObj spid="_x0000_s1167" name="Equation" r:id="rId9" imgW="2159000" imgH="254000" progId="Equation.3">
                  <p:embed/>
                </p:oleObj>
              </mc:Choice>
              <mc:Fallback>
                <p:oleObj name="Equation" r:id="rId9" imgW="2159000" imgH="254000" progId="Equation.3">
                  <p:embed/>
                  <p:pic>
                    <p:nvPicPr>
                      <p:cNvPr id="6155"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38400" y="3962401"/>
                        <a:ext cx="3836988"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56" name="Rectangle 12"/>
          <p:cNvSpPr>
            <a:spLocks noChangeArrowheads="1"/>
          </p:cNvSpPr>
          <p:nvPr/>
        </p:nvSpPr>
        <p:spPr bwMode="auto">
          <a:xfrm>
            <a:off x="931863" y="4965703"/>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b="1" dirty="0">
                <a:solidFill>
                  <a:srgbClr val="000099"/>
                </a:solidFill>
                <a:latin typeface="Comic Sans MS" panose="030F0702030302020204" pitchFamily="66" charset="0"/>
              </a:rPr>
              <a:t>2.</a:t>
            </a:r>
            <a:r>
              <a:rPr lang="en-US" altLang="en-US" sz="1800" dirty="0">
                <a:latin typeface="Comic Sans MS" panose="030F0702030302020204" pitchFamily="66" charset="0"/>
              </a:rPr>
              <a:t>  </a:t>
            </a:r>
            <a:r>
              <a:rPr lang="en-US" altLang="en-US" sz="1800" b="1" dirty="0">
                <a:solidFill>
                  <a:srgbClr val="000099"/>
                </a:solidFill>
                <a:latin typeface="Comic Sans MS" panose="030F0702030302020204" pitchFamily="66" charset="0"/>
              </a:rPr>
              <a:t>Ability to initialize qubits into a particular quantum state</a:t>
            </a:r>
            <a:r>
              <a:rPr lang="en-US" altLang="en-US" sz="1800" dirty="0">
                <a:latin typeface="Comic Sans MS" panose="030F0702030302020204" pitchFamily="66" charset="0"/>
              </a:rPr>
              <a:t> </a:t>
            </a:r>
          </a:p>
          <a:p>
            <a:pPr eaLnBrk="1" hangingPunct="1">
              <a:spcBef>
                <a:spcPct val="40000"/>
              </a:spcBef>
              <a:buFontTx/>
              <a:buNone/>
            </a:pPr>
            <a:r>
              <a:rPr lang="en-US" altLang="en-US" sz="1800" dirty="0">
                <a:latin typeface="Comic Sans MS" panose="030F0702030302020204" pitchFamily="66" charset="0"/>
              </a:rPr>
              <a:t>		initialization at the start of computation</a:t>
            </a:r>
          </a:p>
          <a:p>
            <a:pPr eaLnBrk="1" hangingPunct="1">
              <a:spcBef>
                <a:spcPct val="40000"/>
              </a:spcBef>
              <a:buFontTx/>
              <a:buNone/>
            </a:pPr>
            <a:r>
              <a:rPr lang="en-US" altLang="en-US" sz="1800" dirty="0">
                <a:latin typeface="Comic Sans MS" panose="030F0702030302020204" pitchFamily="66" charset="0"/>
              </a:rPr>
              <a:t>		supply of qubits in low entropy state for quantum error correction</a:t>
            </a:r>
          </a:p>
          <a:p>
            <a:pPr eaLnBrk="1" hangingPunct="1">
              <a:buFontTx/>
              <a:buNone/>
            </a:pPr>
            <a:endParaRPr lang="en-US" altLang="en-US" sz="1800" dirty="0">
              <a:latin typeface="Comic Sans MS" panose="030F0702030302020204" pitchFamily="66" charset="0"/>
            </a:endParaRPr>
          </a:p>
          <a:p>
            <a:pPr lvl="1" eaLnBrk="1" hangingPunct="1">
              <a:buFontTx/>
              <a:buNone/>
            </a:pPr>
            <a:r>
              <a:rPr lang="en-US" altLang="en-US" sz="1600" dirty="0">
                <a:latin typeface="Comic Sans MS" panose="030F0702030302020204" pitchFamily="66" charset="0"/>
              </a:rPr>
              <a:t>	</a:t>
            </a:r>
          </a:p>
        </p:txBody>
      </p:sp>
      <p:grpSp>
        <p:nvGrpSpPr>
          <p:cNvPr id="6157" name="Group 42"/>
          <p:cNvGrpSpPr>
            <a:grpSpLocks/>
          </p:cNvGrpSpPr>
          <p:nvPr/>
        </p:nvGrpSpPr>
        <p:grpSpPr bwMode="auto">
          <a:xfrm>
            <a:off x="8305800" y="2971801"/>
            <a:ext cx="1874838" cy="1192213"/>
            <a:chOff x="3473" y="1745"/>
            <a:chExt cx="1181" cy="751"/>
          </a:xfrm>
        </p:grpSpPr>
        <p:sp>
          <p:nvSpPr>
            <p:cNvPr id="6163" name="Text Box 15"/>
            <p:cNvSpPr txBox="1">
              <a:spLocks noChangeArrowheads="1"/>
            </p:cNvSpPr>
            <p:nvPr/>
          </p:nvSpPr>
          <p:spPr bwMode="auto">
            <a:xfrm>
              <a:off x="3861" y="2272"/>
              <a:ext cx="18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600">
                  <a:latin typeface="Times New Roman" panose="02020603050405020304" pitchFamily="18" charset="0"/>
                </a:rPr>
                <a:t>0</a:t>
              </a:r>
              <a:endParaRPr lang="en-US" altLang="en-US" sz="1800" i="1">
                <a:latin typeface="Times New Roman" panose="02020603050405020304" pitchFamily="18" charset="0"/>
              </a:endParaRPr>
            </a:p>
          </p:txBody>
        </p:sp>
        <p:sp>
          <p:nvSpPr>
            <p:cNvPr id="6164" name="Text Box 16"/>
            <p:cNvSpPr txBox="1">
              <a:spLocks noChangeArrowheads="1"/>
            </p:cNvSpPr>
            <p:nvPr/>
          </p:nvSpPr>
          <p:spPr bwMode="auto">
            <a:xfrm>
              <a:off x="4290" y="2284"/>
              <a:ext cx="174"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600"/>
                <a:t>1</a:t>
              </a:r>
              <a:endParaRPr lang="en-US" altLang="en-US" sz="1800" i="1"/>
            </a:p>
          </p:txBody>
        </p:sp>
        <p:sp>
          <p:nvSpPr>
            <p:cNvPr id="6165" name="Text Box 17"/>
            <p:cNvSpPr txBox="1">
              <a:spLocks noChangeArrowheads="1"/>
            </p:cNvSpPr>
            <p:nvPr/>
          </p:nvSpPr>
          <p:spPr bwMode="auto">
            <a:xfrm>
              <a:off x="4466" y="2225"/>
              <a:ext cx="188"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2000" i="1">
                  <a:latin typeface="Times New Roman" panose="02020603050405020304" pitchFamily="18" charset="0"/>
                </a:rPr>
                <a:t>q</a:t>
              </a:r>
              <a:endParaRPr lang="en-US" altLang="en-US" sz="1800">
                <a:latin typeface="MT Symbol" panose="05050102010706020507" pitchFamily="18" charset="2"/>
              </a:endParaRPr>
            </a:p>
          </p:txBody>
        </p:sp>
        <p:sp>
          <p:nvSpPr>
            <p:cNvPr id="6166" name="Line 18"/>
            <p:cNvSpPr>
              <a:spLocks noChangeShapeType="1"/>
            </p:cNvSpPr>
            <p:nvPr/>
          </p:nvSpPr>
          <p:spPr bwMode="auto">
            <a:xfrm flipV="1">
              <a:off x="3606" y="2271"/>
              <a:ext cx="968" cy="2"/>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Line 19"/>
            <p:cNvSpPr>
              <a:spLocks noChangeShapeType="1"/>
            </p:cNvSpPr>
            <p:nvPr/>
          </p:nvSpPr>
          <p:spPr bwMode="auto">
            <a:xfrm flipV="1">
              <a:off x="3679" y="1745"/>
              <a:ext cx="0" cy="591"/>
            </a:xfrm>
            <a:prstGeom prst="line">
              <a:avLst/>
            </a:prstGeom>
            <a:noFill/>
            <a:ln w="19050">
              <a:solidFill>
                <a:schemeClr val="tx1"/>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Line 20"/>
            <p:cNvSpPr>
              <a:spLocks noChangeShapeType="1"/>
            </p:cNvSpPr>
            <p:nvPr/>
          </p:nvSpPr>
          <p:spPr bwMode="auto">
            <a:xfrm>
              <a:off x="3679" y="2113"/>
              <a:ext cx="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Line 21"/>
            <p:cNvSpPr>
              <a:spLocks noChangeShapeType="1"/>
            </p:cNvSpPr>
            <p:nvPr/>
          </p:nvSpPr>
          <p:spPr bwMode="auto">
            <a:xfrm flipV="1">
              <a:off x="3958" y="2231"/>
              <a:ext cx="0" cy="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Line 22"/>
            <p:cNvSpPr>
              <a:spLocks noChangeShapeType="1"/>
            </p:cNvSpPr>
            <p:nvPr/>
          </p:nvSpPr>
          <p:spPr bwMode="auto">
            <a:xfrm flipV="1">
              <a:off x="4358" y="2231"/>
              <a:ext cx="0" cy="4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Text Box 23"/>
            <p:cNvSpPr txBox="1">
              <a:spLocks noChangeArrowheads="1"/>
            </p:cNvSpPr>
            <p:nvPr/>
          </p:nvSpPr>
          <p:spPr bwMode="auto">
            <a:xfrm>
              <a:off x="3473" y="1987"/>
              <a:ext cx="291"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600" i="1">
                  <a:latin typeface="Times New Roman" panose="02020603050405020304" pitchFamily="18" charset="0"/>
                </a:rPr>
                <a:t>E</a:t>
              </a:r>
              <a:r>
                <a:rPr lang="en-US" altLang="en-US" sz="1600" i="1" baseline="-25000">
                  <a:latin typeface="Times New Roman" panose="02020603050405020304" pitchFamily="18" charset="0"/>
                </a:rPr>
                <a:t>0</a:t>
              </a:r>
              <a:endParaRPr lang="en-US" altLang="en-US" sz="1800" i="1" baseline="-25000">
                <a:latin typeface="Times New Roman" panose="02020603050405020304" pitchFamily="18" charset="0"/>
              </a:endParaRPr>
            </a:p>
          </p:txBody>
        </p:sp>
        <p:sp>
          <p:nvSpPr>
            <p:cNvPr id="6172" name="Freeform 24"/>
            <p:cNvSpPr>
              <a:spLocks noChangeAspect="1"/>
            </p:cNvSpPr>
            <p:nvPr/>
          </p:nvSpPr>
          <p:spPr bwMode="auto">
            <a:xfrm>
              <a:off x="3954" y="1967"/>
              <a:ext cx="106" cy="207"/>
            </a:xfrm>
            <a:custGeom>
              <a:avLst/>
              <a:gdLst>
                <a:gd name="T0" fmla="*/ 0 w 133"/>
                <a:gd name="T1" fmla="*/ 207 h 243"/>
                <a:gd name="T2" fmla="*/ 22 w 133"/>
                <a:gd name="T3" fmla="*/ 204 h 243"/>
                <a:gd name="T4" fmla="*/ 36 w 133"/>
                <a:gd name="T5" fmla="*/ 198 h 243"/>
                <a:gd name="T6" fmla="*/ 47 w 133"/>
                <a:gd name="T7" fmla="*/ 184 h 243"/>
                <a:gd name="T8" fmla="*/ 60 w 133"/>
                <a:gd name="T9" fmla="*/ 161 h 243"/>
                <a:gd name="T10" fmla="*/ 70 w 133"/>
                <a:gd name="T11" fmla="*/ 134 h 243"/>
                <a:gd name="T12" fmla="*/ 78 w 133"/>
                <a:gd name="T13" fmla="*/ 108 h 243"/>
                <a:gd name="T14" fmla="*/ 86 w 133"/>
                <a:gd name="T15" fmla="*/ 81 h 243"/>
                <a:gd name="T16" fmla="*/ 94 w 133"/>
                <a:gd name="T17" fmla="*/ 52 h 243"/>
                <a:gd name="T18" fmla="*/ 100 w 133"/>
                <a:gd name="T19" fmla="*/ 27 h 243"/>
                <a:gd name="T20" fmla="*/ 106 w 133"/>
                <a:gd name="T21" fmla="*/ 0 h 2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3" h="243">
                  <a:moveTo>
                    <a:pt x="0" y="243"/>
                  </a:moveTo>
                  <a:lnTo>
                    <a:pt x="27" y="240"/>
                  </a:lnTo>
                  <a:lnTo>
                    <a:pt x="45" y="232"/>
                  </a:lnTo>
                  <a:lnTo>
                    <a:pt x="59" y="216"/>
                  </a:lnTo>
                  <a:lnTo>
                    <a:pt x="75" y="189"/>
                  </a:lnTo>
                  <a:cubicBezTo>
                    <a:pt x="80" y="179"/>
                    <a:pt x="84" y="167"/>
                    <a:pt x="88" y="157"/>
                  </a:cubicBezTo>
                  <a:lnTo>
                    <a:pt x="98" y="127"/>
                  </a:lnTo>
                  <a:lnTo>
                    <a:pt x="108" y="95"/>
                  </a:lnTo>
                  <a:lnTo>
                    <a:pt x="118" y="61"/>
                  </a:lnTo>
                  <a:lnTo>
                    <a:pt x="125" y="32"/>
                  </a:lnTo>
                  <a:lnTo>
                    <a:pt x="133"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Freeform 25"/>
            <p:cNvSpPr>
              <a:spLocks noChangeAspect="1"/>
            </p:cNvSpPr>
            <p:nvPr/>
          </p:nvSpPr>
          <p:spPr bwMode="auto">
            <a:xfrm>
              <a:off x="4060" y="1767"/>
              <a:ext cx="99" cy="202"/>
            </a:xfrm>
            <a:custGeom>
              <a:avLst/>
              <a:gdLst>
                <a:gd name="T0" fmla="*/ 99 w 223"/>
                <a:gd name="T1" fmla="*/ 1 h 238"/>
                <a:gd name="T2" fmla="*/ 92 w 223"/>
                <a:gd name="T3" fmla="*/ 0 h 238"/>
                <a:gd name="T4" fmla="*/ 80 w 223"/>
                <a:gd name="T5" fmla="*/ 5 h 238"/>
                <a:gd name="T6" fmla="*/ 70 w 223"/>
                <a:gd name="T7" fmla="*/ 12 h 238"/>
                <a:gd name="T8" fmla="*/ 60 w 223"/>
                <a:gd name="T9" fmla="*/ 22 h 238"/>
                <a:gd name="T10" fmla="*/ 50 w 223"/>
                <a:gd name="T11" fmla="*/ 37 h 238"/>
                <a:gd name="T12" fmla="*/ 42 w 223"/>
                <a:gd name="T13" fmla="*/ 56 h 238"/>
                <a:gd name="T14" fmla="*/ 34 w 223"/>
                <a:gd name="T15" fmla="*/ 75 h 238"/>
                <a:gd name="T16" fmla="*/ 25 w 223"/>
                <a:gd name="T17" fmla="*/ 106 h 238"/>
                <a:gd name="T18" fmla="*/ 17 w 223"/>
                <a:gd name="T19" fmla="*/ 132 h 238"/>
                <a:gd name="T20" fmla="*/ 12 w 223"/>
                <a:gd name="T21" fmla="*/ 150 h 238"/>
                <a:gd name="T22" fmla="*/ 8 w 223"/>
                <a:gd name="T23" fmla="*/ 172 h 238"/>
                <a:gd name="T24" fmla="*/ 0 w 223"/>
                <a:gd name="T25" fmla="*/ 202 h 2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3" h="238">
                  <a:moveTo>
                    <a:pt x="223" y="1"/>
                  </a:moveTo>
                  <a:lnTo>
                    <a:pt x="207" y="0"/>
                  </a:lnTo>
                  <a:lnTo>
                    <a:pt x="181" y="6"/>
                  </a:lnTo>
                  <a:lnTo>
                    <a:pt x="157" y="14"/>
                  </a:lnTo>
                  <a:lnTo>
                    <a:pt x="135" y="26"/>
                  </a:lnTo>
                  <a:lnTo>
                    <a:pt x="113" y="44"/>
                  </a:lnTo>
                  <a:cubicBezTo>
                    <a:pt x="106" y="51"/>
                    <a:pt x="100" y="59"/>
                    <a:pt x="94" y="66"/>
                  </a:cubicBezTo>
                  <a:lnTo>
                    <a:pt x="77" y="88"/>
                  </a:lnTo>
                  <a:lnTo>
                    <a:pt x="56" y="125"/>
                  </a:lnTo>
                  <a:lnTo>
                    <a:pt x="39" y="156"/>
                  </a:lnTo>
                  <a:lnTo>
                    <a:pt x="28" y="177"/>
                  </a:lnTo>
                  <a:lnTo>
                    <a:pt x="17" y="203"/>
                  </a:lnTo>
                  <a:lnTo>
                    <a:pt x="0" y="23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Freeform 26"/>
            <p:cNvSpPr>
              <a:spLocks noChangeAspect="1"/>
            </p:cNvSpPr>
            <p:nvPr/>
          </p:nvSpPr>
          <p:spPr bwMode="auto">
            <a:xfrm>
              <a:off x="3857" y="1967"/>
              <a:ext cx="98" cy="207"/>
            </a:xfrm>
            <a:custGeom>
              <a:avLst/>
              <a:gdLst>
                <a:gd name="T0" fmla="*/ 98 w 123"/>
                <a:gd name="T1" fmla="*/ 207 h 243"/>
                <a:gd name="T2" fmla="*/ 84 w 123"/>
                <a:gd name="T3" fmla="*/ 204 h 243"/>
                <a:gd name="T4" fmla="*/ 68 w 123"/>
                <a:gd name="T5" fmla="*/ 195 h 243"/>
                <a:gd name="T6" fmla="*/ 55 w 123"/>
                <a:gd name="T7" fmla="*/ 179 h 243"/>
                <a:gd name="T8" fmla="*/ 42 w 123"/>
                <a:gd name="T9" fmla="*/ 152 h 243"/>
                <a:gd name="T10" fmla="*/ 33 w 123"/>
                <a:gd name="T11" fmla="*/ 128 h 243"/>
                <a:gd name="T12" fmla="*/ 27 w 123"/>
                <a:gd name="T13" fmla="*/ 107 h 243"/>
                <a:gd name="T14" fmla="*/ 21 w 123"/>
                <a:gd name="T15" fmla="*/ 86 h 243"/>
                <a:gd name="T16" fmla="*/ 12 w 123"/>
                <a:gd name="T17" fmla="*/ 52 h 243"/>
                <a:gd name="T18" fmla="*/ 0 w 123"/>
                <a:gd name="T19" fmla="*/ 0 h 2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3" h="243">
                  <a:moveTo>
                    <a:pt x="123" y="243"/>
                  </a:moveTo>
                  <a:lnTo>
                    <a:pt x="106" y="240"/>
                  </a:lnTo>
                  <a:lnTo>
                    <a:pt x="85" y="229"/>
                  </a:lnTo>
                  <a:lnTo>
                    <a:pt x="69" y="210"/>
                  </a:lnTo>
                  <a:lnTo>
                    <a:pt x="53" y="179"/>
                  </a:lnTo>
                  <a:cubicBezTo>
                    <a:pt x="49" y="169"/>
                    <a:pt x="45" y="159"/>
                    <a:pt x="42" y="150"/>
                  </a:cubicBezTo>
                  <a:lnTo>
                    <a:pt x="34" y="126"/>
                  </a:lnTo>
                  <a:lnTo>
                    <a:pt x="26" y="101"/>
                  </a:lnTo>
                  <a:lnTo>
                    <a:pt x="15" y="61"/>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Freeform 27"/>
            <p:cNvSpPr>
              <a:spLocks noChangeAspect="1"/>
            </p:cNvSpPr>
            <p:nvPr/>
          </p:nvSpPr>
          <p:spPr bwMode="auto">
            <a:xfrm rot="10800000" flipH="1">
              <a:off x="3760" y="1767"/>
              <a:ext cx="98" cy="203"/>
            </a:xfrm>
            <a:custGeom>
              <a:avLst/>
              <a:gdLst>
                <a:gd name="T0" fmla="*/ 0 w 223"/>
                <a:gd name="T1" fmla="*/ 202 h 238"/>
                <a:gd name="T2" fmla="*/ 7 w 223"/>
                <a:gd name="T3" fmla="*/ 203 h 238"/>
                <a:gd name="T4" fmla="*/ 18 w 223"/>
                <a:gd name="T5" fmla="*/ 198 h 238"/>
                <a:gd name="T6" fmla="*/ 29 w 223"/>
                <a:gd name="T7" fmla="*/ 191 h 238"/>
                <a:gd name="T8" fmla="*/ 39 w 223"/>
                <a:gd name="T9" fmla="*/ 181 h 238"/>
                <a:gd name="T10" fmla="*/ 48 w 223"/>
                <a:gd name="T11" fmla="*/ 165 h 238"/>
                <a:gd name="T12" fmla="*/ 57 w 223"/>
                <a:gd name="T13" fmla="*/ 147 h 238"/>
                <a:gd name="T14" fmla="*/ 64 w 223"/>
                <a:gd name="T15" fmla="*/ 128 h 238"/>
                <a:gd name="T16" fmla="*/ 71 w 223"/>
                <a:gd name="T17" fmla="*/ 107 h 238"/>
                <a:gd name="T18" fmla="*/ 77 w 223"/>
                <a:gd name="T19" fmla="*/ 86 h 238"/>
                <a:gd name="T20" fmla="*/ 81 w 223"/>
                <a:gd name="T21" fmla="*/ 71 h 238"/>
                <a:gd name="T22" fmla="*/ 86 w 223"/>
                <a:gd name="T23" fmla="*/ 52 h 238"/>
                <a:gd name="T24" fmla="*/ 91 w 223"/>
                <a:gd name="T25" fmla="*/ 30 h 238"/>
                <a:gd name="T26" fmla="*/ 98 w 223"/>
                <a:gd name="T27" fmla="*/ 0 h 2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3" h="238">
                  <a:moveTo>
                    <a:pt x="0" y="237"/>
                  </a:moveTo>
                  <a:lnTo>
                    <a:pt x="16" y="238"/>
                  </a:lnTo>
                  <a:lnTo>
                    <a:pt x="42" y="232"/>
                  </a:lnTo>
                  <a:lnTo>
                    <a:pt x="66" y="224"/>
                  </a:lnTo>
                  <a:lnTo>
                    <a:pt x="88" y="212"/>
                  </a:lnTo>
                  <a:lnTo>
                    <a:pt x="110" y="194"/>
                  </a:lnTo>
                  <a:cubicBezTo>
                    <a:pt x="117" y="187"/>
                    <a:pt x="123" y="179"/>
                    <a:pt x="129" y="172"/>
                  </a:cubicBezTo>
                  <a:lnTo>
                    <a:pt x="146" y="150"/>
                  </a:lnTo>
                  <a:lnTo>
                    <a:pt x="162" y="126"/>
                  </a:lnTo>
                  <a:lnTo>
                    <a:pt x="176" y="101"/>
                  </a:lnTo>
                  <a:lnTo>
                    <a:pt x="185" y="83"/>
                  </a:lnTo>
                  <a:lnTo>
                    <a:pt x="195" y="61"/>
                  </a:lnTo>
                  <a:lnTo>
                    <a:pt x="206" y="35"/>
                  </a:lnTo>
                  <a:lnTo>
                    <a:pt x="223"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Line 28"/>
            <p:cNvSpPr>
              <a:spLocks noChangeShapeType="1"/>
            </p:cNvSpPr>
            <p:nvPr/>
          </p:nvSpPr>
          <p:spPr bwMode="auto">
            <a:xfrm>
              <a:off x="3858" y="2122"/>
              <a:ext cx="205"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Freeform 29"/>
            <p:cNvSpPr>
              <a:spLocks noChangeAspect="1"/>
            </p:cNvSpPr>
            <p:nvPr/>
          </p:nvSpPr>
          <p:spPr bwMode="auto">
            <a:xfrm>
              <a:off x="4447" y="1767"/>
              <a:ext cx="99" cy="134"/>
            </a:xfrm>
            <a:custGeom>
              <a:avLst/>
              <a:gdLst>
                <a:gd name="T0" fmla="*/ 99 w 124"/>
                <a:gd name="T1" fmla="*/ 1 h 158"/>
                <a:gd name="T2" fmla="*/ 92 w 124"/>
                <a:gd name="T3" fmla="*/ 0 h 158"/>
                <a:gd name="T4" fmla="*/ 81 w 124"/>
                <a:gd name="T5" fmla="*/ 3 h 158"/>
                <a:gd name="T6" fmla="*/ 69 w 124"/>
                <a:gd name="T7" fmla="*/ 8 h 158"/>
                <a:gd name="T8" fmla="*/ 58 w 124"/>
                <a:gd name="T9" fmla="*/ 15 h 158"/>
                <a:gd name="T10" fmla="*/ 46 w 124"/>
                <a:gd name="T11" fmla="*/ 30 h 158"/>
                <a:gd name="T12" fmla="*/ 34 w 124"/>
                <a:gd name="T13" fmla="*/ 49 h 158"/>
                <a:gd name="T14" fmla="*/ 27 w 124"/>
                <a:gd name="T15" fmla="*/ 63 h 158"/>
                <a:gd name="T16" fmla="*/ 21 w 124"/>
                <a:gd name="T17" fmla="*/ 77 h 158"/>
                <a:gd name="T18" fmla="*/ 14 w 124"/>
                <a:gd name="T19" fmla="*/ 97 h 158"/>
                <a:gd name="T20" fmla="*/ 7 w 124"/>
                <a:gd name="T21" fmla="*/ 114 h 158"/>
                <a:gd name="T22" fmla="*/ 0 w 124"/>
                <a:gd name="T23" fmla="*/ 134 h 15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58">
                  <a:moveTo>
                    <a:pt x="124" y="1"/>
                  </a:moveTo>
                  <a:lnTo>
                    <a:pt x="115" y="0"/>
                  </a:lnTo>
                  <a:lnTo>
                    <a:pt x="101" y="4"/>
                  </a:lnTo>
                  <a:lnTo>
                    <a:pt x="87" y="9"/>
                  </a:lnTo>
                  <a:lnTo>
                    <a:pt x="73" y="18"/>
                  </a:lnTo>
                  <a:lnTo>
                    <a:pt x="57" y="35"/>
                  </a:lnTo>
                  <a:cubicBezTo>
                    <a:pt x="52" y="42"/>
                    <a:pt x="47" y="51"/>
                    <a:pt x="43" y="58"/>
                  </a:cubicBezTo>
                  <a:lnTo>
                    <a:pt x="34" y="74"/>
                  </a:lnTo>
                  <a:lnTo>
                    <a:pt x="26" y="91"/>
                  </a:lnTo>
                  <a:lnTo>
                    <a:pt x="17" y="114"/>
                  </a:lnTo>
                  <a:lnTo>
                    <a:pt x="9" y="135"/>
                  </a:lnTo>
                  <a:lnTo>
                    <a:pt x="0" y="158"/>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Freeform 30"/>
            <p:cNvSpPr>
              <a:spLocks noChangeAspect="1"/>
            </p:cNvSpPr>
            <p:nvPr/>
          </p:nvSpPr>
          <p:spPr bwMode="auto">
            <a:xfrm>
              <a:off x="4255" y="1900"/>
              <a:ext cx="99" cy="134"/>
            </a:xfrm>
            <a:custGeom>
              <a:avLst/>
              <a:gdLst>
                <a:gd name="T0" fmla="*/ 99 w 223"/>
                <a:gd name="T1" fmla="*/ 133 h 238"/>
                <a:gd name="T2" fmla="*/ 92 w 223"/>
                <a:gd name="T3" fmla="*/ 134 h 238"/>
                <a:gd name="T4" fmla="*/ 80 w 223"/>
                <a:gd name="T5" fmla="*/ 131 h 238"/>
                <a:gd name="T6" fmla="*/ 70 w 223"/>
                <a:gd name="T7" fmla="*/ 126 h 238"/>
                <a:gd name="T8" fmla="*/ 58 w 223"/>
                <a:gd name="T9" fmla="*/ 118 h 238"/>
                <a:gd name="T10" fmla="*/ 47 w 223"/>
                <a:gd name="T11" fmla="*/ 107 h 238"/>
                <a:gd name="T12" fmla="*/ 35 w 223"/>
                <a:gd name="T13" fmla="*/ 88 h 238"/>
                <a:gd name="T14" fmla="*/ 27 w 223"/>
                <a:gd name="T15" fmla="*/ 71 h 238"/>
                <a:gd name="T16" fmla="*/ 17 w 223"/>
                <a:gd name="T17" fmla="*/ 47 h 238"/>
                <a:gd name="T18" fmla="*/ 8 w 223"/>
                <a:gd name="T19" fmla="*/ 20 h 238"/>
                <a:gd name="T20" fmla="*/ 0 w 223"/>
                <a:gd name="T21" fmla="*/ 0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238">
                  <a:moveTo>
                    <a:pt x="223" y="237"/>
                  </a:moveTo>
                  <a:lnTo>
                    <a:pt x="207" y="238"/>
                  </a:lnTo>
                  <a:lnTo>
                    <a:pt x="181" y="232"/>
                  </a:lnTo>
                  <a:lnTo>
                    <a:pt x="157" y="224"/>
                  </a:lnTo>
                  <a:lnTo>
                    <a:pt x="130" y="209"/>
                  </a:lnTo>
                  <a:lnTo>
                    <a:pt x="105" y="190"/>
                  </a:lnTo>
                  <a:lnTo>
                    <a:pt x="79" y="156"/>
                  </a:lnTo>
                  <a:lnTo>
                    <a:pt x="61" y="126"/>
                  </a:lnTo>
                  <a:lnTo>
                    <a:pt x="38" y="83"/>
                  </a:lnTo>
                  <a:lnTo>
                    <a:pt x="17" y="35"/>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Freeform 31"/>
            <p:cNvSpPr>
              <a:spLocks noChangeAspect="1"/>
            </p:cNvSpPr>
            <p:nvPr/>
          </p:nvSpPr>
          <p:spPr bwMode="auto">
            <a:xfrm>
              <a:off x="4156" y="1767"/>
              <a:ext cx="99" cy="134"/>
            </a:xfrm>
            <a:custGeom>
              <a:avLst/>
              <a:gdLst>
                <a:gd name="T0" fmla="*/ 0 w 124"/>
                <a:gd name="T1" fmla="*/ 0 h 157"/>
                <a:gd name="T2" fmla="*/ 9 w 124"/>
                <a:gd name="T3" fmla="*/ 0 h 157"/>
                <a:gd name="T4" fmla="*/ 18 w 124"/>
                <a:gd name="T5" fmla="*/ 3 h 157"/>
                <a:gd name="T6" fmla="*/ 30 w 124"/>
                <a:gd name="T7" fmla="*/ 8 h 157"/>
                <a:gd name="T8" fmla="*/ 39 w 124"/>
                <a:gd name="T9" fmla="*/ 15 h 157"/>
                <a:gd name="T10" fmla="*/ 49 w 124"/>
                <a:gd name="T11" fmla="*/ 24 h 157"/>
                <a:gd name="T12" fmla="*/ 57 w 124"/>
                <a:gd name="T13" fmla="*/ 37 h 157"/>
                <a:gd name="T14" fmla="*/ 65 w 124"/>
                <a:gd name="T15" fmla="*/ 50 h 157"/>
                <a:gd name="T16" fmla="*/ 72 w 124"/>
                <a:gd name="T17" fmla="*/ 63 h 157"/>
                <a:gd name="T18" fmla="*/ 78 w 124"/>
                <a:gd name="T19" fmla="*/ 77 h 157"/>
                <a:gd name="T20" fmla="*/ 85 w 124"/>
                <a:gd name="T21" fmla="*/ 95 h 157"/>
                <a:gd name="T22" fmla="*/ 99 w 124"/>
                <a:gd name="T23" fmla="*/ 134 h 1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24" h="157">
                  <a:moveTo>
                    <a:pt x="0" y="0"/>
                  </a:moveTo>
                  <a:lnTo>
                    <a:pt x="11" y="0"/>
                  </a:lnTo>
                  <a:lnTo>
                    <a:pt x="23" y="3"/>
                  </a:lnTo>
                  <a:lnTo>
                    <a:pt x="37" y="9"/>
                  </a:lnTo>
                  <a:lnTo>
                    <a:pt x="49" y="17"/>
                  </a:lnTo>
                  <a:lnTo>
                    <a:pt x="61" y="28"/>
                  </a:lnTo>
                  <a:cubicBezTo>
                    <a:pt x="65" y="33"/>
                    <a:pt x="68" y="38"/>
                    <a:pt x="72" y="43"/>
                  </a:cubicBezTo>
                  <a:lnTo>
                    <a:pt x="81" y="58"/>
                  </a:lnTo>
                  <a:lnTo>
                    <a:pt x="90" y="74"/>
                  </a:lnTo>
                  <a:lnTo>
                    <a:pt x="98" y="90"/>
                  </a:lnTo>
                  <a:lnTo>
                    <a:pt x="107" y="111"/>
                  </a:lnTo>
                  <a:lnTo>
                    <a:pt x="124" y="157"/>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Freeform 32"/>
            <p:cNvSpPr>
              <a:spLocks noChangeAspect="1"/>
            </p:cNvSpPr>
            <p:nvPr/>
          </p:nvSpPr>
          <p:spPr bwMode="auto">
            <a:xfrm flipH="1">
              <a:off x="4348" y="1900"/>
              <a:ext cx="99" cy="134"/>
            </a:xfrm>
            <a:custGeom>
              <a:avLst/>
              <a:gdLst>
                <a:gd name="T0" fmla="*/ 99 w 223"/>
                <a:gd name="T1" fmla="*/ 133 h 238"/>
                <a:gd name="T2" fmla="*/ 92 w 223"/>
                <a:gd name="T3" fmla="*/ 134 h 238"/>
                <a:gd name="T4" fmla="*/ 80 w 223"/>
                <a:gd name="T5" fmla="*/ 131 h 238"/>
                <a:gd name="T6" fmla="*/ 70 w 223"/>
                <a:gd name="T7" fmla="*/ 126 h 238"/>
                <a:gd name="T8" fmla="*/ 58 w 223"/>
                <a:gd name="T9" fmla="*/ 118 h 238"/>
                <a:gd name="T10" fmla="*/ 47 w 223"/>
                <a:gd name="T11" fmla="*/ 107 h 238"/>
                <a:gd name="T12" fmla="*/ 35 w 223"/>
                <a:gd name="T13" fmla="*/ 88 h 238"/>
                <a:gd name="T14" fmla="*/ 27 w 223"/>
                <a:gd name="T15" fmla="*/ 71 h 238"/>
                <a:gd name="T16" fmla="*/ 17 w 223"/>
                <a:gd name="T17" fmla="*/ 47 h 238"/>
                <a:gd name="T18" fmla="*/ 8 w 223"/>
                <a:gd name="T19" fmla="*/ 20 h 238"/>
                <a:gd name="T20" fmla="*/ 0 w 223"/>
                <a:gd name="T21" fmla="*/ 0 h 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3" h="238">
                  <a:moveTo>
                    <a:pt x="223" y="237"/>
                  </a:moveTo>
                  <a:lnTo>
                    <a:pt x="207" y="238"/>
                  </a:lnTo>
                  <a:lnTo>
                    <a:pt x="181" y="232"/>
                  </a:lnTo>
                  <a:lnTo>
                    <a:pt x="157" y="224"/>
                  </a:lnTo>
                  <a:lnTo>
                    <a:pt x="130" y="209"/>
                  </a:lnTo>
                  <a:lnTo>
                    <a:pt x="105" y="190"/>
                  </a:lnTo>
                  <a:lnTo>
                    <a:pt x="79" y="156"/>
                  </a:lnTo>
                  <a:lnTo>
                    <a:pt x="61" y="126"/>
                  </a:lnTo>
                  <a:lnTo>
                    <a:pt x="38" y="83"/>
                  </a:lnTo>
                  <a:lnTo>
                    <a:pt x="17" y="35"/>
                  </a:lnTo>
                  <a:lnTo>
                    <a:pt x="0" y="0"/>
                  </a:ln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Line 33"/>
            <p:cNvSpPr>
              <a:spLocks noChangeShapeType="1"/>
            </p:cNvSpPr>
            <p:nvPr/>
          </p:nvSpPr>
          <p:spPr bwMode="auto">
            <a:xfrm>
              <a:off x="3681" y="1975"/>
              <a:ext cx="3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Text Box 34"/>
            <p:cNvSpPr txBox="1">
              <a:spLocks noChangeArrowheads="1"/>
            </p:cNvSpPr>
            <p:nvPr/>
          </p:nvSpPr>
          <p:spPr bwMode="auto">
            <a:xfrm>
              <a:off x="3479" y="1819"/>
              <a:ext cx="29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r>
                <a:rPr lang="en-US" altLang="en-US" sz="1600" i="1">
                  <a:latin typeface="Times New Roman" panose="02020603050405020304" pitchFamily="18" charset="0"/>
                </a:rPr>
                <a:t>E</a:t>
              </a:r>
              <a:r>
                <a:rPr lang="en-US" altLang="en-US" sz="1600" i="1" baseline="-25000">
                  <a:latin typeface="Times New Roman" panose="02020603050405020304" pitchFamily="18" charset="0"/>
                </a:rPr>
                <a:t>1</a:t>
              </a:r>
              <a:endParaRPr lang="en-US" altLang="en-US" sz="1800">
                <a:latin typeface="Times New Roman" panose="02020603050405020304" pitchFamily="18" charset="0"/>
              </a:endParaRPr>
            </a:p>
          </p:txBody>
        </p:sp>
        <p:sp>
          <p:nvSpPr>
            <p:cNvPr id="6183" name="Line 35"/>
            <p:cNvSpPr>
              <a:spLocks noChangeShapeType="1"/>
            </p:cNvSpPr>
            <p:nvPr/>
          </p:nvSpPr>
          <p:spPr bwMode="auto">
            <a:xfrm flipV="1">
              <a:off x="4250" y="1978"/>
              <a:ext cx="211"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158" name="Group 37"/>
          <p:cNvGrpSpPr>
            <a:grpSpLocks/>
          </p:cNvGrpSpPr>
          <p:nvPr/>
        </p:nvGrpSpPr>
        <p:grpSpPr bwMode="auto">
          <a:xfrm>
            <a:off x="6858000" y="3276601"/>
            <a:ext cx="1265238" cy="879475"/>
            <a:chOff x="2240" y="1108"/>
            <a:chExt cx="797" cy="554"/>
          </a:xfrm>
        </p:grpSpPr>
        <p:sp>
          <p:nvSpPr>
            <p:cNvPr id="6159" name="Line 38"/>
            <p:cNvSpPr>
              <a:spLocks noChangeShapeType="1"/>
            </p:cNvSpPr>
            <p:nvPr/>
          </p:nvSpPr>
          <p:spPr bwMode="auto">
            <a:xfrm>
              <a:off x="2240" y="1229"/>
              <a:ext cx="545"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Line 39"/>
            <p:cNvSpPr>
              <a:spLocks noChangeShapeType="1"/>
            </p:cNvSpPr>
            <p:nvPr/>
          </p:nvSpPr>
          <p:spPr bwMode="auto">
            <a:xfrm>
              <a:off x="2249" y="1543"/>
              <a:ext cx="545" cy="0"/>
            </a:xfrm>
            <a:prstGeom prst="line">
              <a:avLst/>
            </a:prstGeom>
            <a:noFill/>
            <a:ln w="1905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6161" name="Object 40"/>
            <p:cNvGraphicFramePr>
              <a:graphicFrameLocks noChangeAspect="1"/>
            </p:cNvGraphicFramePr>
            <p:nvPr/>
          </p:nvGraphicFramePr>
          <p:xfrm>
            <a:off x="2823" y="1419"/>
            <a:ext cx="214" cy="243"/>
          </p:xfrm>
          <a:graphic>
            <a:graphicData uri="http://schemas.openxmlformats.org/presentationml/2006/ole">
              <mc:AlternateContent xmlns:mc="http://schemas.openxmlformats.org/markup-compatibility/2006">
                <mc:Choice xmlns:v="urn:schemas-microsoft-com:vml" Requires="v">
                  <p:oleObj spid="_x0000_s1168" name="MathType Equation" r:id="rId11" imgW="203112" imgH="228501" progId="Equation">
                    <p:embed/>
                  </p:oleObj>
                </mc:Choice>
                <mc:Fallback>
                  <p:oleObj name="MathType Equation" r:id="rId11" imgW="203112" imgH="228501" progId="Equation">
                    <p:embed/>
                    <p:pic>
                      <p:nvPicPr>
                        <p:cNvPr id="6161" name="Object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23" y="1419"/>
                          <a:ext cx="214"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162" name="Object 41"/>
            <p:cNvGraphicFramePr>
              <a:graphicFrameLocks noChangeAspect="1"/>
            </p:cNvGraphicFramePr>
            <p:nvPr/>
          </p:nvGraphicFramePr>
          <p:xfrm>
            <a:off x="2815" y="1108"/>
            <a:ext cx="187" cy="243"/>
          </p:xfrm>
          <a:graphic>
            <a:graphicData uri="http://schemas.openxmlformats.org/presentationml/2006/ole">
              <mc:AlternateContent xmlns:mc="http://schemas.openxmlformats.org/markup-compatibility/2006">
                <mc:Choice xmlns:v="urn:schemas-microsoft-com:vml" Requires="v">
                  <p:oleObj spid="_x0000_s1169" name="MathType Equation" r:id="rId13" imgW="177646" imgH="228402" progId="Equation">
                    <p:embed/>
                  </p:oleObj>
                </mc:Choice>
                <mc:Fallback>
                  <p:oleObj name="MathType Equation" r:id="rId13" imgW="177646" imgH="228402" progId="Equation">
                    <p:embed/>
                    <p:pic>
                      <p:nvPicPr>
                        <p:cNvPr id="6162"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5" y="1108"/>
                          <a:ext cx="187" cy="2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Tree>
    <p:extLst>
      <p:ext uri="{BB962C8B-B14F-4D97-AF65-F5344CB8AC3E}">
        <p14:creationId xmlns:p14="http://schemas.microsoft.com/office/powerpoint/2010/main" val="3164783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305154" name="Group 2"/>
          <p:cNvGrpSpPr>
            <a:grpSpLocks/>
          </p:cNvGrpSpPr>
          <p:nvPr/>
        </p:nvGrpSpPr>
        <p:grpSpPr bwMode="auto">
          <a:xfrm>
            <a:off x="4806950" y="2514600"/>
            <a:ext cx="1957388" cy="731838"/>
            <a:chOff x="2016" y="1728"/>
            <a:chExt cx="1233" cy="461"/>
          </a:xfrm>
        </p:grpSpPr>
        <p:sp>
          <p:nvSpPr>
            <p:cNvPr id="305155" name="Rectangle 3"/>
            <p:cNvSpPr>
              <a:spLocks noChangeArrowheads="1"/>
            </p:cNvSpPr>
            <p:nvPr/>
          </p:nvSpPr>
          <p:spPr bwMode="auto">
            <a:xfrm>
              <a:off x="2090" y="1728"/>
              <a:ext cx="1046"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800" b="1">
                  <a:solidFill>
                    <a:srgbClr val="FFFFFF"/>
                  </a:solidFill>
                  <a:latin typeface="Arial" charset="0"/>
                  <a:ea typeface="ＭＳ Ｐゴシック" charset="0"/>
                </a:rPr>
                <a:t>Quantum </a:t>
              </a:r>
              <a:endParaRPr lang="en-US" sz="2800" b="1">
                <a:solidFill>
                  <a:srgbClr val="FFFFFF"/>
                </a:solidFill>
                <a:effectLst>
                  <a:outerShdw blurRad="38100" dist="38100" dir="2700000" algn="tl">
                    <a:srgbClr val="808080"/>
                  </a:outerShdw>
                </a:effectLst>
                <a:latin typeface="Arial" charset="0"/>
                <a:ea typeface="ＭＳ Ｐゴシック" charset="0"/>
              </a:endParaRPr>
            </a:p>
          </p:txBody>
        </p:sp>
        <p:sp>
          <p:nvSpPr>
            <p:cNvPr id="305156" name="Rectangle 4"/>
            <p:cNvSpPr>
              <a:spLocks noChangeArrowheads="1"/>
            </p:cNvSpPr>
            <p:nvPr/>
          </p:nvSpPr>
          <p:spPr bwMode="auto">
            <a:xfrm>
              <a:off x="2016" y="1920"/>
              <a:ext cx="1233"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800" b="1">
                  <a:solidFill>
                    <a:srgbClr val="FFFFFF"/>
                  </a:solidFill>
                  <a:latin typeface="Arial" charset="0"/>
                  <a:ea typeface="ＭＳ Ｐゴシック" charset="0"/>
                </a:rPr>
                <a:t>Information</a:t>
              </a:r>
              <a:endParaRPr lang="en-US" sz="2800" b="1">
                <a:solidFill>
                  <a:srgbClr val="FFFFFF"/>
                </a:solidFill>
                <a:effectLst>
                  <a:outerShdw blurRad="38100" dist="38100" dir="2700000" algn="tl">
                    <a:srgbClr val="808080"/>
                  </a:outerShdw>
                </a:effectLst>
                <a:latin typeface="Arial" charset="0"/>
                <a:ea typeface="ＭＳ Ｐゴシック" charset="0"/>
              </a:endParaRPr>
            </a:p>
          </p:txBody>
        </p:sp>
      </p:grpSp>
      <p:sp>
        <p:nvSpPr>
          <p:cNvPr id="305157" name="Rectangle 5"/>
          <p:cNvSpPr>
            <a:spLocks noChangeArrowheads="1"/>
          </p:cNvSpPr>
          <p:nvPr/>
        </p:nvSpPr>
        <p:spPr bwMode="auto">
          <a:xfrm>
            <a:off x="1835151" y="450850"/>
            <a:ext cx="289181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u="sng">
                <a:solidFill>
                  <a:srgbClr val="FF0000"/>
                </a:solidFill>
                <a:latin typeface="Arial" charset="0"/>
                <a:ea typeface="ＭＳ Ｐゴシック" charset="0"/>
              </a:rPr>
              <a:t>Fundamental physics</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sp>
        <p:nvSpPr>
          <p:cNvPr id="305158" name="Rectangle 6"/>
          <p:cNvSpPr>
            <a:spLocks noChangeArrowheads="1"/>
          </p:cNvSpPr>
          <p:nvPr/>
        </p:nvSpPr>
        <p:spPr bwMode="auto">
          <a:xfrm>
            <a:off x="4217989" y="45085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59" name="Rectangle 7"/>
          <p:cNvSpPr>
            <a:spLocks noChangeArrowheads="1"/>
          </p:cNvSpPr>
          <p:nvPr/>
        </p:nvSpPr>
        <p:spPr bwMode="auto">
          <a:xfrm>
            <a:off x="1835151" y="1092200"/>
            <a:ext cx="177452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0000"/>
                </a:solidFill>
                <a:latin typeface="Arial" charset="0"/>
                <a:ea typeface="ＭＳ Ｐゴシック" charset="0"/>
              </a:rPr>
              <a:t>Decoherence</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grpSp>
        <p:nvGrpSpPr>
          <p:cNvPr id="305160" name="Group 8"/>
          <p:cNvGrpSpPr>
            <a:grpSpLocks/>
          </p:cNvGrpSpPr>
          <p:nvPr/>
        </p:nvGrpSpPr>
        <p:grpSpPr bwMode="auto">
          <a:xfrm>
            <a:off x="1835151" y="1965329"/>
            <a:ext cx="2779713" cy="338138"/>
            <a:chOff x="240" y="1661"/>
            <a:chExt cx="1751" cy="213"/>
          </a:xfrm>
        </p:grpSpPr>
        <p:sp>
          <p:nvSpPr>
            <p:cNvPr id="305161" name="Rectangle 9"/>
            <p:cNvSpPr>
              <a:spLocks noChangeArrowheads="1"/>
            </p:cNvSpPr>
            <p:nvPr/>
          </p:nvSpPr>
          <p:spPr bwMode="auto">
            <a:xfrm>
              <a:off x="240" y="1661"/>
              <a:ext cx="100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0000"/>
                  </a:solidFill>
                  <a:latin typeface="Arial" charset="0"/>
                  <a:ea typeface="ＭＳ Ｐゴシック" charset="0"/>
                </a:rPr>
                <a:t>Quantum</a:t>
              </a:r>
              <a:r>
                <a:rPr lang="en-US" sz="2200" b="1">
                  <a:solidFill>
                    <a:srgbClr val="FF0000"/>
                  </a:solidFill>
                  <a:latin typeface="Arial" charset="0"/>
                  <a:ea typeface="ＭＳ Ｐゴシック" charset="0"/>
                  <a:sym typeface="Symbol" charset="0"/>
                </a:rPr>
                <a:t></a:t>
              </a:r>
              <a:r>
                <a:rPr lang="en-US" sz="2200" b="1">
                  <a:solidFill>
                    <a:srgbClr val="FF0000"/>
                  </a:solidFill>
                  <a:latin typeface="Arial" charset="0"/>
                  <a:ea typeface="ＭＳ Ｐゴシック" charset="0"/>
                </a:rPr>
                <a:t> </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sp>
          <p:nvSpPr>
            <p:cNvPr id="305162" name="Rectangle 10"/>
            <p:cNvSpPr>
              <a:spLocks noChangeArrowheads="1"/>
            </p:cNvSpPr>
            <p:nvPr/>
          </p:nvSpPr>
          <p:spPr bwMode="auto">
            <a:xfrm>
              <a:off x="1150" y="1661"/>
              <a:ext cx="84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0000"/>
                  </a:solidFill>
                  <a:latin typeface="Arial" charset="0"/>
                  <a:ea typeface="ＭＳ Ｐゴシック" charset="0"/>
                </a:rPr>
                <a:t> classical </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grpSp>
      <p:sp>
        <p:nvSpPr>
          <p:cNvPr id="305163" name="Rectangle 11"/>
          <p:cNvSpPr>
            <a:spLocks noChangeArrowheads="1"/>
          </p:cNvSpPr>
          <p:nvPr/>
        </p:nvSpPr>
        <p:spPr bwMode="auto">
          <a:xfrm>
            <a:off x="1835151" y="822325"/>
            <a:ext cx="1869101"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0000"/>
                </a:solidFill>
                <a:latin typeface="Arial" charset="0"/>
                <a:ea typeface="ＭＳ Ｐゴシック" charset="0"/>
              </a:rPr>
              <a:t>Entanglement</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sp>
        <p:nvSpPr>
          <p:cNvPr id="305164" name="Rectangle 12"/>
          <p:cNvSpPr>
            <a:spLocks noChangeArrowheads="1"/>
          </p:cNvSpPr>
          <p:nvPr/>
        </p:nvSpPr>
        <p:spPr bwMode="auto">
          <a:xfrm>
            <a:off x="4367214" y="170656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65" name="Rectangle 13"/>
          <p:cNvSpPr>
            <a:spLocks noChangeArrowheads="1"/>
          </p:cNvSpPr>
          <p:nvPr/>
        </p:nvSpPr>
        <p:spPr bwMode="auto">
          <a:xfrm>
            <a:off x="4787901" y="170656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66" name="Rectangle 14"/>
          <p:cNvSpPr>
            <a:spLocks noChangeArrowheads="1"/>
          </p:cNvSpPr>
          <p:nvPr/>
        </p:nvSpPr>
        <p:spPr bwMode="auto">
          <a:xfrm>
            <a:off x="2255839" y="198596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grpSp>
        <p:nvGrpSpPr>
          <p:cNvPr id="305167" name="Group 15"/>
          <p:cNvGrpSpPr>
            <a:grpSpLocks/>
          </p:cNvGrpSpPr>
          <p:nvPr/>
        </p:nvGrpSpPr>
        <p:grpSpPr bwMode="auto">
          <a:xfrm>
            <a:off x="1835151" y="1416050"/>
            <a:ext cx="2905125" cy="617538"/>
            <a:chOff x="240" y="1101"/>
            <a:chExt cx="1830" cy="389"/>
          </a:xfrm>
        </p:grpSpPr>
        <p:sp>
          <p:nvSpPr>
            <p:cNvPr id="305168" name="Rectangle 16"/>
            <p:cNvSpPr>
              <a:spLocks noChangeArrowheads="1"/>
            </p:cNvSpPr>
            <p:nvPr/>
          </p:nvSpPr>
          <p:spPr bwMode="auto">
            <a:xfrm>
              <a:off x="240" y="1101"/>
              <a:ext cx="183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0000"/>
                  </a:solidFill>
                  <a:latin typeface="Arial" charset="0"/>
                  <a:ea typeface="ＭＳ Ｐゴシック" charset="0"/>
                </a:rPr>
                <a:t>Ultimate control over </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sp>
          <p:nvSpPr>
            <p:cNvPr id="305169" name="Rectangle 17"/>
            <p:cNvSpPr>
              <a:spLocks noChangeArrowheads="1"/>
            </p:cNvSpPr>
            <p:nvPr/>
          </p:nvSpPr>
          <p:spPr bwMode="auto">
            <a:xfrm>
              <a:off x="550" y="1277"/>
              <a:ext cx="1366"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ja-JP" altLang="en-US" sz="2200" b="1">
                  <a:solidFill>
                    <a:srgbClr val="FF0000"/>
                  </a:solidFill>
                  <a:latin typeface="Arial"/>
                  <a:ea typeface="ＭＳ Ｐゴシック" charset="0"/>
                </a:rPr>
                <a:t>“</a:t>
              </a:r>
              <a:r>
                <a:rPr lang="en-US" sz="2200" b="1">
                  <a:solidFill>
                    <a:srgbClr val="FF0000"/>
                  </a:solidFill>
                  <a:latin typeface="Arial" charset="0"/>
                  <a:ea typeface="ＭＳ Ｐゴシック" charset="0"/>
                </a:rPr>
                <a:t>large</a:t>
              </a:r>
              <a:r>
                <a:rPr lang="ja-JP" altLang="en-US" sz="2200" b="1">
                  <a:solidFill>
                    <a:srgbClr val="FF0000"/>
                  </a:solidFill>
                  <a:latin typeface="Arial"/>
                  <a:ea typeface="ＭＳ Ｐゴシック" charset="0"/>
                </a:rPr>
                <a:t>”</a:t>
              </a:r>
              <a:r>
                <a:rPr lang="en-US" sz="2200" b="1">
                  <a:solidFill>
                    <a:srgbClr val="FF0000"/>
                  </a:solidFill>
                  <a:latin typeface="Arial" charset="0"/>
                  <a:ea typeface="ＭＳ Ｐゴシック" charset="0"/>
                </a:rPr>
                <a:t> systems</a:t>
              </a:r>
              <a:endParaRPr lang="en-US" sz="2200" b="1">
                <a:solidFill>
                  <a:srgbClr val="FF0000"/>
                </a:solidFill>
                <a:effectLst>
                  <a:outerShdw blurRad="38100" dist="38100" dir="2700000" algn="tl">
                    <a:srgbClr val="FFFFFF"/>
                  </a:outerShdw>
                </a:effectLst>
                <a:latin typeface="Arial" charset="0"/>
                <a:ea typeface="ＭＳ Ｐゴシック" charset="0"/>
              </a:endParaRPr>
            </a:p>
          </p:txBody>
        </p:sp>
      </p:grpSp>
      <p:sp>
        <p:nvSpPr>
          <p:cNvPr id="305170" name="Rectangle 18"/>
          <p:cNvSpPr>
            <a:spLocks noChangeArrowheads="1"/>
          </p:cNvSpPr>
          <p:nvPr/>
        </p:nvSpPr>
        <p:spPr bwMode="auto">
          <a:xfrm>
            <a:off x="4170364" y="198596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71" name="Rectangle 19"/>
          <p:cNvSpPr>
            <a:spLocks noChangeArrowheads="1"/>
          </p:cNvSpPr>
          <p:nvPr/>
        </p:nvSpPr>
        <p:spPr bwMode="auto">
          <a:xfrm>
            <a:off x="1624013" y="3267075"/>
            <a:ext cx="268503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u="sng">
                <a:solidFill>
                  <a:srgbClr val="FF8000"/>
                </a:solidFill>
                <a:latin typeface="Arial" charset="0"/>
                <a:ea typeface="ＭＳ Ｐゴシック" charset="0"/>
              </a:rPr>
              <a:t>Quantum metrology</a:t>
            </a:r>
            <a:endParaRPr lang="en-US" sz="2200" b="1">
              <a:solidFill>
                <a:srgbClr val="FF8000"/>
              </a:solidFill>
              <a:effectLst>
                <a:outerShdw blurRad="38100" dist="38100" dir="2700000" algn="tl">
                  <a:srgbClr val="FFFFFF"/>
                </a:outerShdw>
              </a:effectLst>
              <a:latin typeface="Arial" charset="0"/>
              <a:ea typeface="ＭＳ Ｐゴシック" charset="0"/>
            </a:endParaRPr>
          </a:p>
        </p:txBody>
      </p:sp>
      <p:sp>
        <p:nvSpPr>
          <p:cNvPr id="305172" name="Rectangle 20"/>
          <p:cNvSpPr>
            <a:spLocks noChangeArrowheads="1"/>
          </p:cNvSpPr>
          <p:nvPr/>
        </p:nvSpPr>
        <p:spPr bwMode="auto">
          <a:xfrm>
            <a:off x="3897314" y="2962275"/>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73" name="Rectangle 21"/>
          <p:cNvSpPr>
            <a:spLocks noChangeArrowheads="1"/>
          </p:cNvSpPr>
          <p:nvPr/>
        </p:nvSpPr>
        <p:spPr bwMode="auto">
          <a:xfrm>
            <a:off x="1624014" y="3546475"/>
            <a:ext cx="3063339"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8000"/>
                </a:solidFill>
                <a:latin typeface="Arial" charset="0"/>
                <a:ea typeface="ＭＳ Ｐゴシック" charset="0"/>
              </a:rPr>
              <a:t>Measurements beyond</a:t>
            </a:r>
            <a:endParaRPr lang="en-US" sz="2200" b="1">
              <a:solidFill>
                <a:srgbClr val="FF8000"/>
              </a:solidFill>
              <a:effectLst>
                <a:outerShdw blurRad="38100" dist="38100" dir="2700000" algn="tl">
                  <a:srgbClr val="FFFFFF"/>
                </a:outerShdw>
              </a:effectLst>
              <a:latin typeface="Arial" charset="0"/>
              <a:ea typeface="ＭＳ Ｐゴシック" charset="0"/>
            </a:endParaRPr>
          </a:p>
        </p:txBody>
      </p:sp>
      <p:sp>
        <p:nvSpPr>
          <p:cNvPr id="305174" name="Rectangle 22"/>
          <p:cNvSpPr>
            <a:spLocks noChangeArrowheads="1"/>
          </p:cNvSpPr>
          <p:nvPr/>
        </p:nvSpPr>
        <p:spPr bwMode="auto">
          <a:xfrm>
            <a:off x="2044701" y="3521075"/>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75" name="Rectangle 23"/>
          <p:cNvSpPr>
            <a:spLocks noChangeArrowheads="1"/>
          </p:cNvSpPr>
          <p:nvPr/>
        </p:nvSpPr>
        <p:spPr bwMode="auto">
          <a:xfrm>
            <a:off x="2116138" y="3825875"/>
            <a:ext cx="2340384"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8000"/>
                </a:solidFill>
                <a:latin typeface="Arial" charset="0"/>
                <a:ea typeface="ＭＳ Ｐゴシック" charset="0"/>
              </a:rPr>
              <a:t>the classical limit</a:t>
            </a:r>
            <a:endParaRPr lang="en-US" sz="2200" b="1">
              <a:solidFill>
                <a:srgbClr val="FF8000"/>
              </a:solidFill>
              <a:effectLst>
                <a:outerShdw blurRad="38100" dist="38100" dir="2700000" algn="tl">
                  <a:srgbClr val="FFFFFF"/>
                </a:outerShdw>
              </a:effectLst>
              <a:latin typeface="Arial" charset="0"/>
              <a:ea typeface="ＭＳ Ｐゴシック" charset="0"/>
            </a:endParaRPr>
          </a:p>
        </p:txBody>
      </p:sp>
      <p:sp>
        <p:nvSpPr>
          <p:cNvPr id="305176" name="Rectangle 24"/>
          <p:cNvSpPr>
            <a:spLocks noChangeArrowheads="1"/>
          </p:cNvSpPr>
          <p:nvPr/>
        </p:nvSpPr>
        <p:spPr bwMode="auto">
          <a:xfrm>
            <a:off x="1624014" y="4105275"/>
            <a:ext cx="383117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8000"/>
                </a:solidFill>
                <a:latin typeface="Arial" charset="0"/>
                <a:ea typeface="ＭＳ Ｐゴシック" charset="0"/>
              </a:rPr>
              <a:t>Non-invasive measurements</a:t>
            </a:r>
            <a:endParaRPr lang="en-US" sz="2200" b="1">
              <a:solidFill>
                <a:srgbClr val="FF8000"/>
              </a:solidFill>
              <a:effectLst>
                <a:outerShdw blurRad="38100" dist="38100" dir="2700000" algn="tl">
                  <a:srgbClr val="FFFFFF"/>
                </a:outerShdw>
              </a:effectLst>
              <a:latin typeface="Arial" charset="0"/>
              <a:ea typeface="ＭＳ Ｐゴシック" charset="0"/>
            </a:endParaRPr>
          </a:p>
        </p:txBody>
      </p:sp>
      <p:sp>
        <p:nvSpPr>
          <p:cNvPr id="305177" name="Rectangle 25"/>
          <p:cNvSpPr>
            <a:spLocks noChangeArrowheads="1"/>
          </p:cNvSpPr>
          <p:nvPr/>
        </p:nvSpPr>
        <p:spPr bwMode="auto">
          <a:xfrm>
            <a:off x="1624014" y="4383088"/>
            <a:ext cx="375423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8000"/>
                </a:solidFill>
                <a:latin typeface="Arial" charset="0"/>
                <a:ea typeface="ＭＳ Ｐゴシック" charset="0"/>
              </a:rPr>
              <a:t>Measurements on quantum </a:t>
            </a:r>
            <a:endParaRPr lang="en-US" sz="2200" b="1">
              <a:solidFill>
                <a:srgbClr val="FF8000"/>
              </a:solidFill>
              <a:effectLst>
                <a:outerShdw blurRad="38100" dist="38100" dir="2700000" algn="tl">
                  <a:srgbClr val="FFFFFF"/>
                </a:outerShdw>
              </a:effectLst>
              <a:latin typeface="Arial" charset="0"/>
              <a:ea typeface="ＭＳ Ｐゴシック" charset="0"/>
            </a:endParaRPr>
          </a:p>
        </p:txBody>
      </p:sp>
      <p:sp>
        <p:nvSpPr>
          <p:cNvPr id="305178" name="Rectangle 26"/>
          <p:cNvSpPr>
            <a:spLocks noChangeArrowheads="1"/>
          </p:cNvSpPr>
          <p:nvPr/>
        </p:nvSpPr>
        <p:spPr bwMode="auto">
          <a:xfrm>
            <a:off x="4999039" y="4078288"/>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79" name="Rectangle 27"/>
          <p:cNvSpPr>
            <a:spLocks noChangeArrowheads="1"/>
          </p:cNvSpPr>
          <p:nvPr/>
        </p:nvSpPr>
        <p:spPr bwMode="auto">
          <a:xfrm>
            <a:off x="2044701" y="4357688"/>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80" name="Rectangle 28"/>
          <p:cNvSpPr>
            <a:spLocks noChangeArrowheads="1"/>
          </p:cNvSpPr>
          <p:nvPr/>
        </p:nvSpPr>
        <p:spPr bwMode="auto">
          <a:xfrm>
            <a:off x="2116138" y="4662488"/>
            <a:ext cx="11301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8000"/>
                </a:solidFill>
                <a:latin typeface="Arial" charset="0"/>
                <a:ea typeface="ＭＳ Ｐゴシック" charset="0"/>
              </a:rPr>
              <a:t>systems</a:t>
            </a:r>
            <a:endParaRPr lang="en-US" sz="2200" b="1">
              <a:solidFill>
                <a:srgbClr val="FF8000"/>
              </a:solidFill>
              <a:effectLst>
                <a:outerShdw blurRad="38100" dist="38100" dir="2700000" algn="tl">
                  <a:srgbClr val="FFFFFF"/>
                </a:outerShdw>
              </a:effectLst>
              <a:latin typeface="Arial" charset="0"/>
              <a:ea typeface="ＭＳ Ｐゴシック" charset="0"/>
            </a:endParaRPr>
          </a:p>
        </p:txBody>
      </p:sp>
      <p:sp>
        <p:nvSpPr>
          <p:cNvPr id="305181" name="Rectangle 29"/>
          <p:cNvSpPr>
            <a:spLocks noChangeArrowheads="1"/>
          </p:cNvSpPr>
          <p:nvPr/>
        </p:nvSpPr>
        <p:spPr bwMode="auto">
          <a:xfrm>
            <a:off x="7512051" y="4637088"/>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grpSp>
        <p:nvGrpSpPr>
          <p:cNvPr id="305182" name="Group 30"/>
          <p:cNvGrpSpPr>
            <a:grpSpLocks/>
          </p:cNvGrpSpPr>
          <p:nvPr/>
        </p:nvGrpSpPr>
        <p:grpSpPr bwMode="auto">
          <a:xfrm>
            <a:off x="6026151" y="447678"/>
            <a:ext cx="3863975" cy="1236663"/>
            <a:chOff x="2733" y="3075"/>
            <a:chExt cx="2434" cy="779"/>
          </a:xfrm>
        </p:grpSpPr>
        <p:sp>
          <p:nvSpPr>
            <p:cNvPr id="305183" name="Rectangle 31"/>
            <p:cNvSpPr>
              <a:spLocks noChangeArrowheads="1"/>
            </p:cNvSpPr>
            <p:nvPr/>
          </p:nvSpPr>
          <p:spPr bwMode="auto">
            <a:xfrm>
              <a:off x="2733" y="3075"/>
              <a:ext cx="196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u="sng">
                  <a:solidFill>
                    <a:srgbClr val="00FF00"/>
                  </a:solidFill>
                  <a:latin typeface="Arial" charset="0"/>
                  <a:ea typeface="ＭＳ Ｐゴシック" charset="0"/>
                </a:rPr>
                <a:t>Quantum cryptography</a:t>
              </a:r>
              <a:endParaRPr lang="en-US" sz="2200" b="1">
                <a:solidFill>
                  <a:srgbClr val="00FF00"/>
                </a:solidFill>
                <a:effectLst>
                  <a:outerShdw blurRad="38100" dist="38100" dir="2700000" algn="tl">
                    <a:srgbClr val="FFFFFF"/>
                  </a:outerShdw>
                </a:effectLst>
                <a:latin typeface="Arial" charset="0"/>
                <a:ea typeface="ＭＳ Ｐゴシック" charset="0"/>
              </a:endParaRPr>
            </a:p>
          </p:txBody>
        </p:sp>
        <p:sp>
          <p:nvSpPr>
            <p:cNvPr id="305184" name="Rectangle 32"/>
            <p:cNvSpPr>
              <a:spLocks noChangeArrowheads="1"/>
            </p:cNvSpPr>
            <p:nvPr/>
          </p:nvSpPr>
          <p:spPr bwMode="auto">
            <a:xfrm>
              <a:off x="2733" y="3251"/>
              <a:ext cx="2019"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00FF00"/>
                  </a:solidFill>
                  <a:latin typeface="Arial" charset="0"/>
                  <a:ea typeface="ＭＳ Ｐゴシック" charset="0"/>
                </a:rPr>
                <a:t>Secure key distribution </a:t>
              </a:r>
              <a:endParaRPr lang="en-US" sz="2200" b="1">
                <a:solidFill>
                  <a:srgbClr val="00FF00"/>
                </a:solidFill>
                <a:effectLst>
                  <a:outerShdw blurRad="38100" dist="38100" dir="2700000" algn="tl">
                    <a:srgbClr val="FFFFFF"/>
                  </a:outerShdw>
                </a:effectLst>
                <a:latin typeface="Arial" charset="0"/>
                <a:ea typeface="ＭＳ Ｐゴシック" charset="0"/>
              </a:endParaRPr>
            </a:p>
          </p:txBody>
        </p:sp>
        <p:sp>
          <p:nvSpPr>
            <p:cNvPr id="305185" name="Rectangle 33"/>
            <p:cNvSpPr>
              <a:spLocks noChangeArrowheads="1"/>
            </p:cNvSpPr>
            <p:nvPr/>
          </p:nvSpPr>
          <p:spPr bwMode="auto">
            <a:xfrm>
              <a:off x="2733" y="3427"/>
              <a:ext cx="2434"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00FF00"/>
                  </a:solidFill>
                  <a:latin typeface="Arial" charset="0"/>
                  <a:ea typeface="ＭＳ Ｐゴシック" charset="0"/>
                </a:rPr>
                <a:t>      (even between   </a:t>
              </a:r>
            </a:p>
            <a:p>
              <a:pPr eaLnBrk="0" fontAlgn="base" hangingPunct="0">
                <a:spcBef>
                  <a:spcPct val="0"/>
                </a:spcBef>
                <a:spcAft>
                  <a:spcPct val="0"/>
                </a:spcAft>
              </a:pPr>
              <a:r>
                <a:rPr lang="en-US" sz="2200" b="1">
                  <a:solidFill>
                    <a:srgbClr val="00FF00"/>
                  </a:solidFill>
                  <a:latin typeface="Arial" charset="0"/>
                  <a:ea typeface="ＭＳ Ｐゴシック" charset="0"/>
                </a:rPr>
                <a:t>	non-speaking parties)</a:t>
              </a:r>
              <a:endParaRPr lang="en-US" sz="2200" b="1">
                <a:solidFill>
                  <a:srgbClr val="00FF00"/>
                </a:solidFill>
                <a:effectLst>
                  <a:outerShdw blurRad="38100" dist="38100" dir="2700000" algn="tl">
                    <a:srgbClr val="FFFFFF"/>
                  </a:outerShdw>
                </a:effectLst>
                <a:latin typeface="Arial" charset="0"/>
                <a:ea typeface="ＭＳ Ｐゴシック" charset="0"/>
              </a:endParaRPr>
            </a:p>
          </p:txBody>
        </p:sp>
      </p:grpSp>
      <p:sp>
        <p:nvSpPr>
          <p:cNvPr id="305186" name="Rectangle 34"/>
          <p:cNvSpPr>
            <a:spLocks noChangeArrowheads="1"/>
          </p:cNvSpPr>
          <p:nvPr/>
        </p:nvSpPr>
        <p:spPr bwMode="auto">
          <a:xfrm>
            <a:off x="8766176" y="3810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87" name="Rectangle 35"/>
          <p:cNvSpPr>
            <a:spLocks noChangeArrowheads="1"/>
          </p:cNvSpPr>
          <p:nvPr/>
        </p:nvSpPr>
        <p:spPr bwMode="auto">
          <a:xfrm>
            <a:off x="9618664" y="9398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88" name="Rectangle 36"/>
          <p:cNvSpPr>
            <a:spLocks noChangeArrowheads="1"/>
          </p:cNvSpPr>
          <p:nvPr/>
        </p:nvSpPr>
        <p:spPr bwMode="auto">
          <a:xfrm>
            <a:off x="10040939" y="9398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89" name="Rectangle 37"/>
          <p:cNvSpPr>
            <a:spLocks noChangeArrowheads="1"/>
          </p:cNvSpPr>
          <p:nvPr/>
        </p:nvSpPr>
        <p:spPr bwMode="auto">
          <a:xfrm>
            <a:off x="6664326" y="12192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grpSp>
        <p:nvGrpSpPr>
          <p:cNvPr id="305190" name="Group 38"/>
          <p:cNvGrpSpPr>
            <a:grpSpLocks/>
          </p:cNvGrpSpPr>
          <p:nvPr/>
        </p:nvGrpSpPr>
        <p:grpSpPr bwMode="auto">
          <a:xfrm>
            <a:off x="6242050" y="4492625"/>
            <a:ext cx="3581400" cy="1454150"/>
            <a:chOff x="3016" y="480"/>
            <a:chExt cx="2256" cy="916"/>
          </a:xfrm>
        </p:grpSpPr>
        <p:sp>
          <p:nvSpPr>
            <p:cNvPr id="305191" name="Rectangle 39"/>
            <p:cNvSpPr>
              <a:spLocks noChangeArrowheads="1"/>
            </p:cNvSpPr>
            <p:nvPr/>
          </p:nvSpPr>
          <p:spPr bwMode="auto">
            <a:xfrm>
              <a:off x="3016" y="480"/>
              <a:ext cx="190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u="sng">
                  <a:solidFill>
                    <a:srgbClr val="FFFF00"/>
                  </a:solidFill>
                  <a:latin typeface="Arial" charset="0"/>
                  <a:ea typeface="ＭＳ Ｐゴシック" charset="0"/>
                </a:rPr>
                <a:t>Quantum computation</a:t>
              </a:r>
              <a:endParaRPr lang="en-US" sz="2200" b="1">
                <a:solidFill>
                  <a:srgbClr val="FFFF00"/>
                </a:solidFill>
                <a:effectLst>
                  <a:outerShdw blurRad="38100" dist="38100" dir="2700000" algn="tl">
                    <a:srgbClr val="FFFFFF"/>
                  </a:outerShdw>
                </a:effectLst>
                <a:latin typeface="Arial" charset="0"/>
                <a:ea typeface="ＭＳ Ｐゴシック" charset="0"/>
              </a:endParaRPr>
            </a:p>
          </p:txBody>
        </p:sp>
        <p:sp>
          <p:nvSpPr>
            <p:cNvPr id="305192" name="Rectangle 40"/>
            <p:cNvSpPr>
              <a:spLocks noChangeArrowheads="1"/>
            </p:cNvSpPr>
            <p:nvPr/>
          </p:nvSpPr>
          <p:spPr bwMode="auto">
            <a:xfrm>
              <a:off x="3016" y="656"/>
              <a:ext cx="812"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FF00"/>
                  </a:solidFill>
                  <a:latin typeface="Arial" charset="0"/>
                  <a:ea typeface="ＭＳ Ｐゴシック" charset="0"/>
                </a:rPr>
                <a:t>Factoring</a:t>
              </a:r>
              <a:endParaRPr lang="en-US" sz="2200" b="1">
                <a:solidFill>
                  <a:srgbClr val="FFFF00"/>
                </a:solidFill>
                <a:effectLst>
                  <a:outerShdw blurRad="38100" dist="38100" dir="2700000" algn="tl">
                    <a:srgbClr val="FFFFFF"/>
                  </a:outerShdw>
                </a:effectLst>
                <a:latin typeface="Arial" charset="0"/>
                <a:ea typeface="ＭＳ Ｐゴシック" charset="0"/>
              </a:endParaRPr>
            </a:p>
          </p:txBody>
        </p:sp>
        <p:sp>
          <p:nvSpPr>
            <p:cNvPr id="305193" name="Rectangle 41"/>
            <p:cNvSpPr>
              <a:spLocks noChangeArrowheads="1"/>
            </p:cNvSpPr>
            <p:nvPr/>
          </p:nvSpPr>
          <p:spPr bwMode="auto">
            <a:xfrm>
              <a:off x="3016" y="832"/>
              <a:ext cx="2256"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FF00"/>
                  </a:solidFill>
                  <a:latin typeface="Arial" charset="0"/>
                  <a:ea typeface="ＭＳ Ｐゴシック" charset="0"/>
                </a:rPr>
                <a:t>Simulating other quantum </a:t>
              </a:r>
              <a:endParaRPr lang="en-US" sz="2200" b="1">
                <a:solidFill>
                  <a:srgbClr val="FFFF00"/>
                </a:solidFill>
                <a:effectLst>
                  <a:outerShdw blurRad="38100" dist="38100" dir="2700000" algn="tl">
                    <a:srgbClr val="FFFFFF"/>
                  </a:outerShdw>
                </a:effectLst>
                <a:latin typeface="Arial" charset="0"/>
                <a:ea typeface="ＭＳ Ｐゴシック" charset="0"/>
              </a:endParaRPr>
            </a:p>
          </p:txBody>
        </p:sp>
        <p:sp>
          <p:nvSpPr>
            <p:cNvPr id="305194" name="Rectangle 42"/>
            <p:cNvSpPr>
              <a:spLocks noChangeArrowheads="1"/>
            </p:cNvSpPr>
            <p:nvPr/>
          </p:nvSpPr>
          <p:spPr bwMode="auto">
            <a:xfrm>
              <a:off x="3326" y="1008"/>
              <a:ext cx="150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FF00"/>
                  </a:solidFill>
                  <a:latin typeface="Arial" charset="0"/>
                  <a:ea typeface="ＭＳ Ｐゴシック" charset="0"/>
                </a:rPr>
                <a:t>systems (&gt;30bits)</a:t>
              </a:r>
              <a:endParaRPr lang="en-US" sz="2200" b="1">
                <a:solidFill>
                  <a:srgbClr val="FFFF00"/>
                </a:solidFill>
                <a:effectLst>
                  <a:outerShdw blurRad="38100" dist="38100" dir="2700000" algn="tl">
                    <a:srgbClr val="FFFFFF"/>
                  </a:outerShdw>
                </a:effectLst>
                <a:latin typeface="Arial" charset="0"/>
                <a:ea typeface="ＭＳ Ｐゴシック" charset="0"/>
              </a:endParaRPr>
            </a:p>
          </p:txBody>
        </p:sp>
        <p:sp>
          <p:nvSpPr>
            <p:cNvPr id="305195" name="Rectangle 43"/>
            <p:cNvSpPr>
              <a:spLocks noChangeArrowheads="1"/>
            </p:cNvSpPr>
            <p:nvPr/>
          </p:nvSpPr>
          <p:spPr bwMode="auto">
            <a:xfrm>
              <a:off x="3016" y="1183"/>
              <a:ext cx="1353"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FFFF00"/>
                  </a:solidFill>
                  <a:latin typeface="Arial" charset="0"/>
                  <a:ea typeface="ＭＳ Ｐゴシック" charset="0"/>
                </a:rPr>
                <a:t>Error correction</a:t>
              </a:r>
              <a:endParaRPr lang="en-US" sz="2200" b="1">
                <a:solidFill>
                  <a:srgbClr val="FFFF00"/>
                </a:solidFill>
                <a:effectLst>
                  <a:outerShdw blurRad="38100" dist="38100" dir="2700000" algn="tl">
                    <a:srgbClr val="FFFFFF"/>
                  </a:outerShdw>
                </a:effectLst>
                <a:latin typeface="Arial" charset="0"/>
                <a:ea typeface="ＭＳ Ｐゴシック" charset="0"/>
              </a:endParaRPr>
            </a:p>
          </p:txBody>
        </p:sp>
      </p:grpSp>
      <p:sp>
        <p:nvSpPr>
          <p:cNvPr id="305196" name="Rectangle 44"/>
          <p:cNvSpPr>
            <a:spLocks noChangeArrowheads="1"/>
          </p:cNvSpPr>
          <p:nvPr/>
        </p:nvSpPr>
        <p:spPr bwMode="auto">
          <a:xfrm>
            <a:off x="6664326" y="177641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97" name="Rectangle 45"/>
          <p:cNvSpPr>
            <a:spLocks noChangeArrowheads="1"/>
          </p:cNvSpPr>
          <p:nvPr/>
        </p:nvSpPr>
        <p:spPr bwMode="auto">
          <a:xfrm>
            <a:off x="10252076" y="27305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198" name="Rectangle 46"/>
          <p:cNvSpPr>
            <a:spLocks noChangeArrowheads="1"/>
          </p:cNvSpPr>
          <p:nvPr/>
        </p:nvSpPr>
        <p:spPr bwMode="auto">
          <a:xfrm>
            <a:off x="10469564" y="27305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FFFF"/>
              </a:solidFill>
              <a:effectLst>
                <a:outerShdw blurRad="38100" dist="38100" dir="2700000" algn="tl">
                  <a:srgbClr val="FFFFFF"/>
                </a:outerShdw>
              </a:effectLst>
              <a:latin typeface="Arial" charset="0"/>
              <a:ea typeface="ＭＳ Ｐゴシック" charset="0"/>
            </a:endParaRPr>
          </a:p>
        </p:txBody>
      </p:sp>
      <p:sp>
        <p:nvSpPr>
          <p:cNvPr id="305199" name="Rectangle 47"/>
          <p:cNvSpPr>
            <a:spLocks noChangeArrowheads="1"/>
          </p:cNvSpPr>
          <p:nvPr/>
        </p:nvSpPr>
        <p:spPr bwMode="auto">
          <a:xfrm>
            <a:off x="12268200" y="2730500"/>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200" name="Rectangle 48"/>
          <p:cNvSpPr>
            <a:spLocks noChangeArrowheads="1"/>
          </p:cNvSpPr>
          <p:nvPr/>
        </p:nvSpPr>
        <p:spPr bwMode="auto">
          <a:xfrm>
            <a:off x="7720014" y="356711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grpSp>
        <p:nvGrpSpPr>
          <p:cNvPr id="305201" name="Group 49"/>
          <p:cNvGrpSpPr>
            <a:grpSpLocks/>
          </p:cNvGrpSpPr>
          <p:nvPr/>
        </p:nvGrpSpPr>
        <p:grpSpPr bwMode="auto">
          <a:xfrm>
            <a:off x="7169152" y="2438401"/>
            <a:ext cx="3408363" cy="1514476"/>
            <a:chOff x="3552" y="1874"/>
            <a:chExt cx="2147" cy="954"/>
          </a:xfrm>
        </p:grpSpPr>
        <p:sp>
          <p:nvSpPr>
            <p:cNvPr id="305202" name="Rectangle 50"/>
            <p:cNvSpPr>
              <a:spLocks noChangeArrowheads="1"/>
            </p:cNvSpPr>
            <p:nvPr/>
          </p:nvSpPr>
          <p:spPr bwMode="auto">
            <a:xfrm>
              <a:off x="3552" y="1874"/>
              <a:ext cx="2147"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u="sng">
                  <a:solidFill>
                    <a:srgbClr val="00FFFF"/>
                  </a:solidFill>
                  <a:latin typeface="Arial" charset="0"/>
                  <a:ea typeface="ＭＳ Ｐゴシック" charset="0"/>
                </a:rPr>
                <a:t>Quantum communciation</a:t>
              </a:r>
              <a:endParaRPr lang="en-US" sz="2200" b="1">
                <a:solidFill>
                  <a:srgbClr val="00FFFF"/>
                </a:solidFill>
                <a:effectLst>
                  <a:outerShdw blurRad="38100" dist="38100" dir="2700000" algn="tl">
                    <a:srgbClr val="FFFFFF"/>
                  </a:outerShdw>
                </a:effectLst>
                <a:latin typeface="Arial" charset="0"/>
                <a:ea typeface="ＭＳ Ｐゴシック" charset="0"/>
              </a:endParaRPr>
            </a:p>
          </p:txBody>
        </p:sp>
        <p:sp>
          <p:nvSpPr>
            <p:cNvPr id="305203" name="Rectangle 51"/>
            <p:cNvSpPr>
              <a:spLocks noChangeArrowheads="1"/>
            </p:cNvSpPr>
            <p:nvPr/>
          </p:nvSpPr>
          <p:spPr bwMode="auto">
            <a:xfrm>
              <a:off x="3552" y="2050"/>
              <a:ext cx="1116"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00FFFF"/>
                  </a:solidFill>
                  <a:latin typeface="Arial" charset="0"/>
                  <a:ea typeface="ＭＳ Ｐゴシック" charset="0"/>
                </a:rPr>
                <a:t>Teleportation</a:t>
              </a:r>
              <a:endParaRPr lang="en-US" sz="2200" b="1">
                <a:solidFill>
                  <a:srgbClr val="00FFFF"/>
                </a:solidFill>
                <a:effectLst>
                  <a:outerShdw blurRad="38100" dist="38100" dir="2700000" algn="tl">
                    <a:srgbClr val="FFFFFF"/>
                  </a:outerShdw>
                </a:effectLst>
                <a:latin typeface="Arial" charset="0"/>
                <a:ea typeface="ＭＳ Ｐゴシック" charset="0"/>
              </a:endParaRPr>
            </a:p>
          </p:txBody>
        </p:sp>
        <p:sp>
          <p:nvSpPr>
            <p:cNvPr id="305204" name="Rectangle 52"/>
            <p:cNvSpPr>
              <a:spLocks noChangeArrowheads="1"/>
            </p:cNvSpPr>
            <p:nvPr/>
          </p:nvSpPr>
          <p:spPr bwMode="auto">
            <a:xfrm>
              <a:off x="3552" y="2225"/>
              <a:ext cx="1525"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a:solidFill>
                    <a:srgbClr val="00FFFF"/>
                  </a:solidFill>
                  <a:latin typeface="Arial" charset="0"/>
                  <a:ea typeface="ＭＳ Ｐゴシック" charset="0"/>
                </a:rPr>
                <a:t>Linking separated</a:t>
              </a:r>
              <a:endParaRPr lang="en-US" sz="2200" b="1">
                <a:solidFill>
                  <a:srgbClr val="00FFFF"/>
                </a:solidFill>
                <a:effectLst>
                  <a:outerShdw blurRad="38100" dist="38100" dir="2700000" algn="tl">
                    <a:srgbClr val="FFFFFF"/>
                  </a:outerShdw>
                </a:effectLst>
                <a:latin typeface="Arial" charset="0"/>
                <a:ea typeface="ＭＳ Ｐゴシック" charset="0"/>
              </a:endParaRPr>
            </a:p>
          </p:txBody>
        </p:sp>
        <p:sp>
          <p:nvSpPr>
            <p:cNvPr id="305205" name="Rectangle 53"/>
            <p:cNvSpPr>
              <a:spLocks noChangeArrowheads="1"/>
            </p:cNvSpPr>
            <p:nvPr/>
          </p:nvSpPr>
          <p:spPr bwMode="auto">
            <a:xfrm>
              <a:off x="3862" y="2401"/>
              <a:ext cx="1833" cy="4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r>
                <a:rPr lang="en-US" sz="2200" b="1" dirty="0">
                  <a:solidFill>
                    <a:srgbClr val="00FFFF"/>
                  </a:solidFill>
                  <a:latin typeface="Arial" charset="0"/>
                  <a:ea typeface="ＭＳ Ｐゴシック" charset="0"/>
                </a:rPr>
                <a:t>quantum systems </a:t>
              </a:r>
            </a:p>
            <a:p>
              <a:pPr eaLnBrk="0" fontAlgn="base" hangingPunct="0">
                <a:spcBef>
                  <a:spcPct val="0"/>
                </a:spcBef>
                <a:spcAft>
                  <a:spcPct val="0"/>
                </a:spcAft>
              </a:pPr>
              <a:r>
                <a:rPr lang="en-US" sz="2200" b="1" dirty="0">
                  <a:solidFill>
                    <a:srgbClr val="00FFFF"/>
                  </a:solidFill>
                  <a:latin typeface="Arial" charset="0"/>
                  <a:ea typeface="ＭＳ Ｐゴシック" charset="0"/>
                </a:rPr>
                <a:t>(</a:t>
              </a:r>
              <a:r>
                <a:rPr lang="ja-JP" altLang="en-US" sz="2200" b="1" dirty="0">
                  <a:solidFill>
                    <a:srgbClr val="00FFFF"/>
                  </a:solidFill>
                  <a:latin typeface="Arial"/>
                  <a:ea typeface="ＭＳ Ｐゴシック" charset="0"/>
                </a:rPr>
                <a:t>“</a:t>
              </a:r>
              <a:r>
                <a:rPr lang="en-US" sz="2200" b="1" dirty="0" smtClean="0">
                  <a:solidFill>
                    <a:srgbClr val="00FFFF"/>
                  </a:solidFill>
                  <a:latin typeface="Arial" charset="0"/>
                  <a:ea typeface="ＭＳ Ｐゴシック" charset="0"/>
                </a:rPr>
                <a:t>quantum </a:t>
              </a:r>
              <a:r>
                <a:rPr lang="en-US" sz="2200" b="1" dirty="0">
                  <a:solidFill>
                    <a:srgbClr val="00FFFF"/>
                  </a:solidFill>
                  <a:latin typeface="Arial" charset="0"/>
                  <a:ea typeface="ＭＳ Ｐゴシック" charset="0"/>
                </a:rPr>
                <a:t>network</a:t>
              </a:r>
              <a:r>
                <a:rPr lang="ja-JP" altLang="en-US" sz="2200" b="1" dirty="0">
                  <a:solidFill>
                    <a:srgbClr val="00FFFF"/>
                  </a:solidFill>
                  <a:latin typeface="Arial"/>
                  <a:ea typeface="ＭＳ Ｐゴシック" charset="0"/>
                </a:rPr>
                <a:t>”</a:t>
              </a:r>
              <a:r>
                <a:rPr lang="en-US" sz="2200" b="1" dirty="0">
                  <a:solidFill>
                    <a:srgbClr val="00FFFF"/>
                  </a:solidFill>
                  <a:latin typeface="Arial" charset="0"/>
                  <a:ea typeface="ＭＳ Ｐゴシック" charset="0"/>
                </a:rPr>
                <a:t>)</a:t>
              </a:r>
              <a:endParaRPr lang="en-US" sz="2200" b="1" dirty="0">
                <a:solidFill>
                  <a:srgbClr val="00FFFF"/>
                </a:solidFill>
                <a:effectLst>
                  <a:outerShdw blurRad="38100" dist="38100" dir="2700000" algn="tl">
                    <a:srgbClr val="FFFFFF"/>
                  </a:outerShdw>
                </a:effectLst>
                <a:latin typeface="Arial" charset="0"/>
                <a:ea typeface="ＭＳ Ｐゴシック" charset="0"/>
              </a:endParaRPr>
            </a:p>
          </p:txBody>
        </p:sp>
      </p:grpSp>
      <p:sp>
        <p:nvSpPr>
          <p:cNvPr id="305206" name="Rectangle 54"/>
          <p:cNvSpPr>
            <a:spLocks noChangeArrowheads="1"/>
          </p:cNvSpPr>
          <p:nvPr/>
        </p:nvSpPr>
        <p:spPr bwMode="auto">
          <a:xfrm>
            <a:off x="7720014" y="4125913"/>
            <a:ext cx="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0" bIns="0">
            <a:spAutoFit/>
          </a:bodyPr>
          <a:lstStyle/>
          <a:p>
            <a:pPr eaLnBrk="0" fontAlgn="base" hangingPunct="0">
              <a:spcBef>
                <a:spcPct val="0"/>
              </a:spcBef>
              <a:spcAft>
                <a:spcPct val="0"/>
              </a:spcAft>
            </a:pPr>
            <a:endParaRPr lang="en-US" sz="2200" b="1">
              <a:solidFill>
                <a:srgbClr val="000000"/>
              </a:solidFill>
              <a:effectLst>
                <a:outerShdw blurRad="38100" dist="38100" dir="2700000" algn="tl">
                  <a:srgbClr val="FFFFFF"/>
                </a:outerShdw>
              </a:effectLst>
              <a:latin typeface="Arial" charset="0"/>
              <a:ea typeface="ＭＳ Ｐゴシック" charset="0"/>
            </a:endParaRPr>
          </a:p>
        </p:txBody>
      </p:sp>
      <p:sp>
        <p:nvSpPr>
          <p:cNvPr id="305207" name="Line 55"/>
          <p:cNvSpPr>
            <a:spLocks noChangeShapeType="1"/>
          </p:cNvSpPr>
          <p:nvPr/>
        </p:nvSpPr>
        <p:spPr bwMode="auto">
          <a:xfrm>
            <a:off x="4425950" y="2270126"/>
            <a:ext cx="457200" cy="257175"/>
          </a:xfrm>
          <a:prstGeom prst="line">
            <a:avLst/>
          </a:prstGeom>
          <a:noFill/>
          <a:ln w="34925">
            <a:solidFill>
              <a:srgbClr val="FF0000"/>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305208" name="Line 56"/>
          <p:cNvSpPr>
            <a:spLocks noChangeShapeType="1"/>
          </p:cNvSpPr>
          <p:nvPr/>
        </p:nvSpPr>
        <p:spPr bwMode="auto">
          <a:xfrm flipV="1">
            <a:off x="6254750" y="1676401"/>
            <a:ext cx="381000" cy="669925"/>
          </a:xfrm>
          <a:prstGeom prst="line">
            <a:avLst/>
          </a:prstGeom>
          <a:noFill/>
          <a:ln w="34925">
            <a:solidFill>
              <a:srgbClr val="00FF00"/>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305209" name="Line 57"/>
          <p:cNvSpPr>
            <a:spLocks noChangeShapeType="1"/>
          </p:cNvSpPr>
          <p:nvPr/>
        </p:nvSpPr>
        <p:spPr bwMode="auto">
          <a:xfrm>
            <a:off x="6864350" y="3032126"/>
            <a:ext cx="228600" cy="15875"/>
          </a:xfrm>
          <a:prstGeom prst="line">
            <a:avLst/>
          </a:prstGeom>
          <a:noFill/>
          <a:ln w="34925">
            <a:solidFill>
              <a:srgbClr val="00FFFF"/>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305210" name="Line 58"/>
          <p:cNvSpPr>
            <a:spLocks noChangeShapeType="1"/>
          </p:cNvSpPr>
          <p:nvPr/>
        </p:nvSpPr>
        <p:spPr bwMode="auto">
          <a:xfrm>
            <a:off x="6178550" y="3641725"/>
            <a:ext cx="304800" cy="838200"/>
          </a:xfrm>
          <a:prstGeom prst="line">
            <a:avLst/>
          </a:prstGeom>
          <a:noFill/>
          <a:ln w="34925">
            <a:solidFill>
              <a:srgbClr val="FFFF00"/>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305211" name="Line 59"/>
          <p:cNvSpPr>
            <a:spLocks noChangeShapeType="1"/>
          </p:cNvSpPr>
          <p:nvPr/>
        </p:nvSpPr>
        <p:spPr bwMode="auto">
          <a:xfrm flipV="1">
            <a:off x="4413250" y="3260725"/>
            <a:ext cx="317500" cy="312738"/>
          </a:xfrm>
          <a:prstGeom prst="line">
            <a:avLst/>
          </a:prstGeom>
          <a:noFill/>
          <a:ln w="34925">
            <a:solidFill>
              <a:srgbClr val="FF8000"/>
            </a:solidFill>
            <a:round/>
            <a:headEnd/>
            <a:tailEnd/>
          </a:ln>
          <a:extLst>
            <a:ext uri="{909E8E84-426E-40dd-AFC4-6F175D3DCCD1}">
              <a14:hiddenFill xmlns="" xmlns:a14="http://schemas.microsoft.com/office/drawing/2010/main">
                <a:noFill/>
              </a14:hiddenFill>
            </a:ext>
          </a:extLst>
        </p:spPr>
        <p:txBody>
          <a:bodyP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305212" name="Oval 60"/>
          <p:cNvSpPr>
            <a:spLocks noChangeArrowheads="1"/>
          </p:cNvSpPr>
          <p:nvPr/>
        </p:nvSpPr>
        <p:spPr bwMode="auto">
          <a:xfrm>
            <a:off x="4614864" y="2270126"/>
            <a:ext cx="2249487" cy="1395413"/>
          </a:xfrm>
          <a:prstGeom prst="ellipse">
            <a:avLst/>
          </a:prstGeom>
          <a:noFill/>
          <a:ln w="349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Tree>
    <p:extLst>
      <p:ext uri="{BB962C8B-B14F-4D97-AF65-F5344CB8AC3E}">
        <p14:creationId xmlns:p14="http://schemas.microsoft.com/office/powerpoint/2010/main" val="17332450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ChangeArrowheads="1"/>
          </p:cNvSpPr>
          <p:nvPr/>
        </p:nvSpPr>
        <p:spPr bwMode="auto">
          <a:xfrm>
            <a:off x="2814639" y="3798640"/>
            <a:ext cx="6324600"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lnSpc>
                <a:spcPct val="110000"/>
              </a:lnSpc>
              <a:spcBef>
                <a:spcPct val="50000"/>
              </a:spcBef>
            </a:pPr>
            <a:r>
              <a:rPr lang="en-US" altLang="en-US" sz="1800">
                <a:solidFill>
                  <a:srgbClr val="CC0000"/>
                </a:solidFill>
                <a:sym typeface="Monotype Sorts" pitchFamily="2" charset="2"/>
              </a:rPr>
              <a:t>Quantum measurement:</a:t>
            </a:r>
          </a:p>
          <a:p>
            <a:pPr eaLnBrk="1" hangingPunct="1">
              <a:lnSpc>
                <a:spcPct val="110000"/>
              </a:lnSpc>
              <a:spcBef>
                <a:spcPct val="50000"/>
              </a:spcBef>
            </a:pPr>
            <a:r>
              <a:rPr lang="en-US" altLang="en-US" sz="1800">
                <a:sym typeface="Monotype Sorts" pitchFamily="2" charset="2"/>
              </a:rPr>
              <a:t>     probability of</a:t>
            </a:r>
            <a:endParaRPr lang="en-US" altLang="en-US" sz="1800" i="1">
              <a:sym typeface="Monotype Sorts" pitchFamily="2" charset="2"/>
            </a:endParaRPr>
          </a:p>
          <a:p>
            <a:pPr eaLnBrk="1" hangingPunct="1">
              <a:lnSpc>
                <a:spcPct val="110000"/>
              </a:lnSpc>
              <a:spcBef>
                <a:spcPct val="50000"/>
              </a:spcBef>
            </a:pPr>
            <a:endParaRPr lang="en-US" altLang="en-US" sz="1800" i="1">
              <a:sym typeface="Monotype Sorts" pitchFamily="2" charset="2"/>
            </a:endParaRPr>
          </a:p>
        </p:txBody>
      </p:sp>
      <p:sp>
        <p:nvSpPr>
          <p:cNvPr id="7171" name="Rectangle 2"/>
          <p:cNvSpPr>
            <a:spLocks noChangeArrowheads="1"/>
          </p:cNvSpPr>
          <p:nvPr/>
        </p:nvSpPr>
        <p:spPr bwMode="auto">
          <a:xfrm>
            <a:off x="1123951" y="433386"/>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b="1" dirty="0">
                <a:solidFill>
                  <a:srgbClr val="000099"/>
                </a:solidFill>
                <a:latin typeface="Comic Sans MS" panose="030F0702030302020204" pitchFamily="66" charset="0"/>
              </a:rPr>
              <a:t>3.</a:t>
            </a:r>
            <a:r>
              <a:rPr lang="en-US" altLang="en-US" sz="1800" dirty="0">
                <a:latin typeface="Comic Sans MS" panose="030F0702030302020204" pitchFamily="66" charset="0"/>
              </a:rPr>
              <a:t>  </a:t>
            </a:r>
            <a:r>
              <a:rPr lang="en-US" altLang="en-US" sz="1800" b="1" dirty="0">
                <a:solidFill>
                  <a:srgbClr val="000099"/>
                </a:solidFill>
                <a:latin typeface="Comic Sans MS" panose="030F0702030302020204" pitchFamily="66" charset="0"/>
              </a:rPr>
              <a:t>Universal set of quantum gates	</a:t>
            </a:r>
          </a:p>
        </p:txBody>
      </p:sp>
      <p:sp>
        <p:nvSpPr>
          <p:cNvPr id="7172" name="Rectangle 3"/>
          <p:cNvSpPr>
            <a:spLocks noChangeArrowheads="1"/>
          </p:cNvSpPr>
          <p:nvPr/>
        </p:nvSpPr>
        <p:spPr bwMode="auto">
          <a:xfrm>
            <a:off x="2590800" y="1066800"/>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u="sng" dirty="0">
                <a:latin typeface="Comic Sans MS" panose="030F0702030302020204" pitchFamily="66" charset="0"/>
              </a:rPr>
              <a:t>Classical computer</a:t>
            </a:r>
            <a:r>
              <a:rPr lang="en-US" altLang="en-US" sz="1800" dirty="0">
                <a:latin typeface="Comic Sans MS" panose="030F0702030302020204" pitchFamily="66" charset="0"/>
              </a:rPr>
              <a:t> </a:t>
            </a:r>
            <a:r>
              <a:rPr lang="en-US" altLang="en-US" sz="1800" dirty="0" smtClean="0">
                <a:latin typeface="Comic Sans MS" panose="030F0702030302020204" pitchFamily="66" charset="0"/>
                <a:sym typeface="Wingdings 3" panose="05040102010807070707" pitchFamily="18" charset="2"/>
              </a:rPr>
              <a:t></a:t>
            </a:r>
            <a:r>
              <a:rPr lang="en-US" altLang="en-US" sz="1800" dirty="0" smtClean="0">
                <a:latin typeface="Comic Sans MS" panose="030F0702030302020204" pitchFamily="66" charset="0"/>
                <a:sym typeface="Monotype Sorts" pitchFamily="2" charset="2"/>
              </a:rPr>
              <a:t> </a:t>
            </a:r>
            <a:r>
              <a:rPr lang="en-US" altLang="en-US" sz="1800" dirty="0">
                <a:latin typeface="Comic Sans MS" panose="030F0702030302020204" pitchFamily="66" charset="0"/>
                <a:sym typeface="Monotype Sorts" pitchFamily="2" charset="2"/>
              </a:rPr>
              <a:t>all operations from </a:t>
            </a:r>
            <a:r>
              <a:rPr lang="en-US" altLang="en-US" sz="1800" dirty="0">
                <a:solidFill>
                  <a:srgbClr val="006600"/>
                </a:solidFill>
                <a:latin typeface="Comic Sans MS" panose="030F0702030302020204" pitchFamily="66" charset="0"/>
                <a:sym typeface="Monotype Sorts" pitchFamily="2" charset="2"/>
              </a:rPr>
              <a:t>NOT</a:t>
            </a:r>
            <a:r>
              <a:rPr lang="en-US" altLang="en-US" sz="1800" dirty="0">
                <a:latin typeface="Comic Sans MS" panose="030F0702030302020204" pitchFamily="66" charset="0"/>
                <a:sym typeface="Monotype Sorts" pitchFamily="2" charset="2"/>
              </a:rPr>
              <a:t> and </a:t>
            </a:r>
            <a:r>
              <a:rPr lang="en-US" altLang="en-US" sz="1800" dirty="0">
                <a:solidFill>
                  <a:srgbClr val="006600"/>
                </a:solidFill>
                <a:latin typeface="Comic Sans MS" panose="030F0702030302020204" pitchFamily="66" charset="0"/>
                <a:sym typeface="Monotype Sorts" pitchFamily="2" charset="2"/>
              </a:rPr>
              <a:t>exclusive-OR</a:t>
            </a:r>
          </a:p>
          <a:p>
            <a:pPr>
              <a:spcBef>
                <a:spcPct val="100000"/>
              </a:spcBef>
              <a:buNone/>
            </a:pPr>
            <a:r>
              <a:rPr lang="en-US" altLang="en-US" sz="1800" u="sng" dirty="0">
                <a:latin typeface="Comic Sans MS" panose="030F0702030302020204" pitchFamily="66" charset="0"/>
              </a:rPr>
              <a:t>Quantum computer</a:t>
            </a:r>
            <a:r>
              <a:rPr lang="en-US" altLang="en-US" sz="1800" dirty="0">
                <a:latin typeface="Comic Sans MS" panose="030F0702030302020204" pitchFamily="66" charset="0"/>
              </a:rPr>
              <a:t> </a:t>
            </a:r>
            <a:r>
              <a:rPr lang="en-US" altLang="en-US" sz="1800" dirty="0">
                <a:latin typeface="Comic Sans MS" panose="030F0702030302020204" pitchFamily="66" charset="0"/>
                <a:sym typeface="Wingdings 3" panose="05040102010807070707" pitchFamily="18" charset="2"/>
              </a:rPr>
              <a:t></a:t>
            </a:r>
            <a:r>
              <a:rPr lang="en-US" altLang="en-US" sz="1800" dirty="0" smtClean="0">
                <a:latin typeface="Comic Sans MS" panose="030F0702030302020204" pitchFamily="66" charset="0"/>
                <a:sym typeface="Monotype Sorts" pitchFamily="2" charset="2"/>
              </a:rPr>
              <a:t> </a:t>
            </a:r>
            <a:r>
              <a:rPr lang="en-US" altLang="en-US" sz="1800" dirty="0">
                <a:latin typeface="Comic Sans MS" panose="030F0702030302020204" pitchFamily="66" charset="0"/>
                <a:sym typeface="Monotype Sorts" pitchFamily="2" charset="2"/>
              </a:rPr>
              <a:t>all operations from </a:t>
            </a:r>
            <a:r>
              <a:rPr lang="en-US" altLang="en-US" sz="1800" dirty="0">
                <a:solidFill>
                  <a:srgbClr val="CC0000"/>
                </a:solidFill>
                <a:latin typeface="Comic Sans MS" panose="030F0702030302020204" pitchFamily="66" charset="0"/>
                <a:sym typeface="Monotype Sorts" pitchFamily="2" charset="2"/>
              </a:rPr>
              <a:t>single qubit rotations</a:t>
            </a:r>
            <a:r>
              <a:rPr lang="en-US" altLang="en-US" sz="1800" dirty="0">
                <a:latin typeface="Comic Sans MS" panose="030F0702030302020204" pitchFamily="66" charset="0"/>
                <a:sym typeface="Monotype Sorts" pitchFamily="2" charset="2"/>
              </a:rPr>
              <a:t> and the two-qubit </a:t>
            </a:r>
            <a:r>
              <a:rPr lang="en-US" altLang="en-US" sz="1800" dirty="0">
                <a:solidFill>
                  <a:srgbClr val="CC0000"/>
                </a:solidFill>
                <a:latin typeface="Comic Sans MS" panose="030F0702030302020204" pitchFamily="66" charset="0"/>
                <a:sym typeface="Monotype Sorts" pitchFamily="2" charset="2"/>
              </a:rPr>
              <a:t>controlled-NOT</a:t>
            </a:r>
          </a:p>
          <a:p>
            <a:pPr eaLnBrk="1" hangingPunct="1">
              <a:buFontTx/>
              <a:buNone/>
            </a:pPr>
            <a:endParaRPr lang="en-US" altLang="en-US" sz="1800" dirty="0">
              <a:latin typeface="Comic Sans MS" panose="030F0702030302020204" pitchFamily="66" charset="0"/>
              <a:sym typeface="Monotype Sorts" pitchFamily="2" charset="2"/>
            </a:endParaRPr>
          </a:p>
        </p:txBody>
      </p:sp>
      <p:sp>
        <p:nvSpPr>
          <p:cNvPr id="7173" name="Rectangle 4"/>
          <p:cNvSpPr>
            <a:spLocks noChangeArrowheads="1"/>
          </p:cNvSpPr>
          <p:nvPr/>
        </p:nvSpPr>
        <p:spPr bwMode="auto">
          <a:xfrm>
            <a:off x="2362200" y="2362200"/>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a:latin typeface="Comic Sans MS" panose="030F0702030302020204" pitchFamily="66" charset="0"/>
              </a:rPr>
              <a:t>Quantum algorithm = sequence of unitary transformations</a:t>
            </a:r>
          </a:p>
          <a:p>
            <a:pPr eaLnBrk="1" hangingPunct="1">
              <a:buFontTx/>
              <a:buNone/>
            </a:pPr>
            <a:r>
              <a:rPr lang="en-US" altLang="en-US" sz="1800">
                <a:latin typeface="Comic Sans MS" panose="030F0702030302020204" pitchFamily="66" charset="0"/>
              </a:rPr>
              <a:t>	</a:t>
            </a:r>
          </a:p>
        </p:txBody>
      </p:sp>
      <p:graphicFrame>
        <p:nvGraphicFramePr>
          <p:cNvPr id="7174" name="Object 5"/>
          <p:cNvGraphicFramePr>
            <a:graphicFrameLocks noChangeAspect="1"/>
          </p:cNvGraphicFramePr>
          <p:nvPr/>
        </p:nvGraphicFramePr>
        <p:xfrm>
          <a:off x="8729664" y="2257425"/>
          <a:ext cx="1400175" cy="514350"/>
        </p:xfrm>
        <a:graphic>
          <a:graphicData uri="http://schemas.openxmlformats.org/presentationml/2006/ole">
            <mc:AlternateContent xmlns:mc="http://schemas.openxmlformats.org/markup-compatibility/2006">
              <mc:Choice xmlns:v="urn:schemas-microsoft-com:vml" Requires="v">
                <p:oleObj spid="_x0000_s2146" name="Equation" r:id="rId3" imgW="787400" imgH="292100" progId="Equation.3">
                  <p:embed/>
                </p:oleObj>
              </mc:Choice>
              <mc:Fallback>
                <p:oleObj name="Equation" r:id="rId3" imgW="787400" imgH="292100" progId="Equation.3">
                  <p:embed/>
                  <p:pic>
                    <p:nvPicPr>
                      <p:cNvPr id="7174"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29664" y="2257425"/>
                        <a:ext cx="140017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Rectangle 6"/>
          <p:cNvSpPr>
            <a:spLocks noChangeArrowheads="1"/>
          </p:cNvSpPr>
          <p:nvPr/>
        </p:nvSpPr>
        <p:spPr bwMode="auto">
          <a:xfrm>
            <a:off x="990360" y="3219450"/>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b="1" dirty="0">
                <a:solidFill>
                  <a:srgbClr val="000099"/>
                </a:solidFill>
                <a:latin typeface="Comic Sans MS" panose="030F0702030302020204" pitchFamily="66" charset="0"/>
              </a:rPr>
              <a:t>4.</a:t>
            </a:r>
            <a:r>
              <a:rPr lang="en-US" altLang="en-US" sz="1800" dirty="0">
                <a:latin typeface="Comic Sans MS" panose="030F0702030302020204" pitchFamily="66" charset="0"/>
              </a:rPr>
              <a:t>  </a:t>
            </a:r>
            <a:r>
              <a:rPr lang="en-US" altLang="en-US" sz="1800" b="1" dirty="0">
                <a:solidFill>
                  <a:srgbClr val="000099"/>
                </a:solidFill>
                <a:latin typeface="Comic Sans MS" panose="030F0702030302020204" pitchFamily="66" charset="0"/>
              </a:rPr>
              <a:t>Qubit-specific measurement capability</a:t>
            </a:r>
            <a:r>
              <a:rPr lang="en-US" altLang="en-US" sz="1800" dirty="0">
                <a:latin typeface="Comic Sans MS" panose="030F0702030302020204" pitchFamily="66" charset="0"/>
              </a:rPr>
              <a:t>	</a:t>
            </a:r>
          </a:p>
        </p:txBody>
      </p:sp>
      <p:sp>
        <p:nvSpPr>
          <p:cNvPr id="7176" name="Rectangle 7"/>
          <p:cNvSpPr>
            <a:spLocks noChangeArrowheads="1"/>
          </p:cNvSpPr>
          <p:nvPr/>
        </p:nvSpPr>
        <p:spPr bwMode="auto">
          <a:xfrm>
            <a:off x="2738439" y="4865439"/>
            <a:ext cx="7391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buFontTx/>
              <a:buNone/>
            </a:pPr>
            <a:r>
              <a:rPr lang="en-US" altLang="en-US" sz="1800" dirty="0">
                <a:latin typeface="Comic Sans MS" panose="030F0702030302020204" pitchFamily="66" charset="0"/>
              </a:rPr>
              <a:t>Need to measure the state of each qubit without perturbing the state of the others</a:t>
            </a:r>
            <a:endParaRPr lang="en-US" altLang="en-US" sz="1800" i="1" dirty="0">
              <a:latin typeface="Comic Sans MS" panose="030F0702030302020204" pitchFamily="66" charset="0"/>
              <a:sym typeface="Monotype Sorts" pitchFamily="2" charset="2"/>
            </a:endParaRPr>
          </a:p>
          <a:p>
            <a:pPr>
              <a:lnSpc>
                <a:spcPct val="110000"/>
              </a:lnSpc>
              <a:buNone/>
            </a:pPr>
            <a:r>
              <a:rPr lang="en-US" altLang="en-US" sz="1800" dirty="0">
                <a:latin typeface="Comic Sans MS" panose="030F0702030302020204" pitchFamily="66" charset="0"/>
                <a:sym typeface="Monotype Sorts" pitchFamily="2" charset="2"/>
              </a:rPr>
              <a:t>Ideal if the measurement does not destroy the quantum state of the measured qubit </a:t>
            </a:r>
            <a:r>
              <a:rPr lang="en-US" altLang="en-US" sz="1800" dirty="0" smtClean="0">
                <a:latin typeface="Comic Sans MS" panose="030F0702030302020204" pitchFamily="66" charset="0"/>
                <a:sym typeface="Monotype Sorts" pitchFamily="2" charset="2"/>
              </a:rPr>
              <a:t>also </a:t>
            </a:r>
            <a:r>
              <a:rPr lang="en-US" altLang="en-US" sz="1800" dirty="0">
                <a:latin typeface="Comic Sans MS" panose="030F0702030302020204" pitchFamily="66" charset="0"/>
                <a:sym typeface="Wingdings 3" panose="05040102010807070707" pitchFamily="18" charset="2"/>
              </a:rPr>
              <a:t></a:t>
            </a:r>
            <a:r>
              <a:rPr lang="en-US" altLang="en-US" sz="1800" dirty="0" smtClean="0">
                <a:latin typeface="Comic Sans MS" panose="030F0702030302020204" pitchFamily="66" charset="0"/>
                <a:sym typeface="Monotype Sorts" pitchFamily="2" charset="2"/>
              </a:rPr>
              <a:t> </a:t>
            </a:r>
            <a:r>
              <a:rPr lang="en-US" altLang="en-US" sz="1800" i="1" dirty="0">
                <a:latin typeface="Comic Sans MS" panose="030F0702030302020204" pitchFamily="66" charset="0"/>
                <a:sym typeface="Monotype Sorts" pitchFamily="2" charset="2"/>
              </a:rPr>
              <a:t>non-demolition</a:t>
            </a:r>
          </a:p>
          <a:p>
            <a:pPr eaLnBrk="1" hangingPunct="1">
              <a:lnSpc>
                <a:spcPct val="110000"/>
              </a:lnSpc>
              <a:buFontTx/>
              <a:buNone/>
            </a:pPr>
            <a:r>
              <a:rPr lang="en-US" altLang="en-US" sz="1800" i="1" dirty="0">
                <a:latin typeface="Comic Sans MS" panose="030F0702030302020204" pitchFamily="66" charset="0"/>
                <a:sym typeface="Monotype Sorts" pitchFamily="2" charset="2"/>
              </a:rPr>
              <a:t>		</a:t>
            </a:r>
            <a:r>
              <a:rPr lang="en-US" altLang="en-US" sz="1800" dirty="0">
                <a:latin typeface="Comic Sans MS" panose="030F0702030302020204" pitchFamily="66" charset="0"/>
                <a:sym typeface="Monotype Sorts" pitchFamily="2" charset="2"/>
              </a:rPr>
              <a:t>Figure of merit = quantum efficiency (&lt;100%)</a:t>
            </a:r>
          </a:p>
        </p:txBody>
      </p:sp>
      <p:graphicFrame>
        <p:nvGraphicFramePr>
          <p:cNvPr id="7177" name="Object 9"/>
          <p:cNvGraphicFramePr>
            <a:graphicFrameLocks noChangeAspect="1"/>
          </p:cNvGraphicFramePr>
          <p:nvPr>
            <p:extLst>
              <p:ext uri="{D42A27DB-BD31-4B8C-83A1-F6EECF244321}">
                <p14:modId xmlns:p14="http://schemas.microsoft.com/office/powerpoint/2010/main" val="1554528420"/>
              </p:ext>
            </p:extLst>
          </p:nvPr>
        </p:nvGraphicFramePr>
        <p:xfrm>
          <a:off x="5862639" y="3798640"/>
          <a:ext cx="1760538" cy="447675"/>
        </p:xfrm>
        <a:graphic>
          <a:graphicData uri="http://schemas.openxmlformats.org/presentationml/2006/ole">
            <mc:AlternateContent xmlns:mc="http://schemas.openxmlformats.org/markup-compatibility/2006">
              <mc:Choice xmlns:v="urn:schemas-microsoft-com:vml" Requires="v">
                <p:oleObj spid="_x0000_s2147" name="Equation" r:id="rId5" imgW="990170" imgH="253890" progId="Equation.3">
                  <p:embed/>
                </p:oleObj>
              </mc:Choice>
              <mc:Fallback>
                <p:oleObj name="Equation" r:id="rId5" imgW="990170" imgH="253890" progId="Equation.3">
                  <p:embed/>
                  <p:pic>
                    <p:nvPicPr>
                      <p:cNvPr id="7177"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2639" y="3798640"/>
                        <a:ext cx="1760538" cy="447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8" name="Object 10"/>
          <p:cNvGraphicFramePr>
            <a:graphicFrameLocks noChangeAspect="1"/>
          </p:cNvGraphicFramePr>
          <p:nvPr>
            <p:extLst>
              <p:ext uri="{D42A27DB-BD31-4B8C-83A1-F6EECF244321}">
                <p14:modId xmlns:p14="http://schemas.microsoft.com/office/powerpoint/2010/main" val="2089871904"/>
              </p:ext>
            </p:extLst>
          </p:nvPr>
        </p:nvGraphicFramePr>
        <p:xfrm>
          <a:off x="4800602" y="4179639"/>
          <a:ext cx="995362" cy="515938"/>
        </p:xfrm>
        <a:graphic>
          <a:graphicData uri="http://schemas.openxmlformats.org/presentationml/2006/ole">
            <mc:AlternateContent xmlns:mc="http://schemas.openxmlformats.org/markup-compatibility/2006">
              <mc:Choice xmlns:v="urn:schemas-microsoft-com:vml" Requires="v">
                <p:oleObj spid="_x0000_s2148" name="Equation" r:id="rId7" imgW="558558" imgH="291973" progId="Equation.3">
                  <p:embed/>
                </p:oleObj>
              </mc:Choice>
              <mc:Fallback>
                <p:oleObj name="Equation" r:id="rId7" imgW="558558" imgH="291973" progId="Equation.3">
                  <p:embed/>
                  <p:pic>
                    <p:nvPicPr>
                      <p:cNvPr id="7178"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0602" y="4179639"/>
                        <a:ext cx="99536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9" name="Rectangle 11"/>
          <p:cNvSpPr>
            <a:spLocks noChangeArrowheads="1"/>
          </p:cNvSpPr>
          <p:nvPr/>
        </p:nvSpPr>
        <p:spPr bwMode="auto">
          <a:xfrm>
            <a:off x="6167439" y="4274890"/>
            <a:ext cx="1644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eaLnBrk="1" hangingPunct="1"/>
            <a:r>
              <a:rPr lang="en-US" altLang="en-US" sz="1800">
                <a:sym typeface="Monotype Sorts" pitchFamily="2" charset="2"/>
              </a:rPr>
              <a:t>probability of</a:t>
            </a:r>
          </a:p>
        </p:txBody>
      </p:sp>
      <p:graphicFrame>
        <p:nvGraphicFramePr>
          <p:cNvPr id="7180" name="Object 12"/>
          <p:cNvGraphicFramePr>
            <a:graphicFrameLocks noChangeAspect="1"/>
          </p:cNvGraphicFramePr>
          <p:nvPr>
            <p:extLst>
              <p:ext uri="{D42A27DB-BD31-4B8C-83A1-F6EECF244321}">
                <p14:modId xmlns:p14="http://schemas.microsoft.com/office/powerpoint/2010/main" val="207595912"/>
              </p:ext>
            </p:extLst>
          </p:nvPr>
        </p:nvGraphicFramePr>
        <p:xfrm>
          <a:off x="7753352" y="4165353"/>
          <a:ext cx="1922462" cy="515937"/>
        </p:xfrm>
        <a:graphic>
          <a:graphicData uri="http://schemas.openxmlformats.org/presentationml/2006/ole">
            <mc:AlternateContent xmlns:mc="http://schemas.openxmlformats.org/markup-compatibility/2006">
              <mc:Choice xmlns:v="urn:schemas-microsoft-com:vml" Requires="v">
                <p:oleObj spid="_x0000_s2149" name="Equation" r:id="rId9" imgW="1079032" imgH="291973" progId="Equation.3">
                  <p:embed/>
                </p:oleObj>
              </mc:Choice>
              <mc:Fallback>
                <p:oleObj name="Equation" r:id="rId9" imgW="1079032" imgH="291973" progId="Equation.3">
                  <p:embed/>
                  <p:pic>
                    <p:nvPicPr>
                      <p:cNvPr id="718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3352" y="4165353"/>
                        <a:ext cx="192246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086211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1141414" y="407194"/>
            <a:ext cx="830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en-US" altLang="en-US" sz="1800" b="1" dirty="0">
                <a:solidFill>
                  <a:srgbClr val="000099"/>
                </a:solidFill>
                <a:latin typeface="Comic Sans MS" panose="030F0702030302020204" pitchFamily="66" charset="0"/>
              </a:rPr>
              <a:t>5.</a:t>
            </a:r>
            <a:r>
              <a:rPr lang="en-US" altLang="en-US" sz="1800" dirty="0">
                <a:latin typeface="Comic Sans MS" panose="030F0702030302020204" pitchFamily="66" charset="0"/>
              </a:rPr>
              <a:t>  </a:t>
            </a:r>
            <a:r>
              <a:rPr lang="en-US" altLang="en-US" sz="1800" b="1" dirty="0">
                <a:solidFill>
                  <a:srgbClr val="000099"/>
                </a:solidFill>
                <a:latin typeface="Comic Sans MS" panose="030F0702030302020204" pitchFamily="66" charset="0"/>
              </a:rPr>
              <a:t>Long decoherence times	</a:t>
            </a:r>
          </a:p>
        </p:txBody>
      </p:sp>
      <p:sp>
        <p:nvSpPr>
          <p:cNvPr id="9219" name="Rectangle 3"/>
          <p:cNvSpPr>
            <a:spLocks noChangeArrowheads="1"/>
          </p:cNvSpPr>
          <p:nvPr/>
        </p:nvSpPr>
        <p:spPr bwMode="auto">
          <a:xfrm>
            <a:off x="2590800" y="966788"/>
            <a:ext cx="739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40000"/>
              </a:spcBef>
              <a:buFontTx/>
              <a:buNone/>
            </a:pPr>
            <a:r>
              <a:rPr lang="en-US" altLang="en-US" sz="1800" dirty="0">
                <a:latin typeface="Comic Sans MS" panose="030F0702030302020204" pitchFamily="66" charset="0"/>
              </a:rPr>
              <a:t>Effect of the environment </a:t>
            </a:r>
            <a:r>
              <a:rPr lang="en-US" altLang="en-US" sz="1800" dirty="0" smtClean="0">
                <a:latin typeface="Comic Sans MS" panose="030F0702030302020204" pitchFamily="66" charset="0"/>
                <a:sym typeface="Wingdings 3" panose="05040102010807070707" pitchFamily="18" charset="2"/>
              </a:rPr>
              <a:t></a:t>
            </a:r>
            <a:r>
              <a:rPr lang="en-US" altLang="en-US" sz="1800" dirty="0" smtClean="0">
                <a:latin typeface="Comic Sans MS" panose="030F0702030302020204" pitchFamily="66" charset="0"/>
                <a:sym typeface="Monotype Sorts" pitchFamily="2" charset="2"/>
              </a:rPr>
              <a:t> </a:t>
            </a:r>
            <a:r>
              <a:rPr lang="en-US" altLang="en-US" sz="1800" dirty="0">
                <a:latin typeface="Comic Sans MS" panose="030F0702030302020204" pitchFamily="66" charset="0"/>
              </a:rPr>
              <a:t>entangles system with the environment (bad) … or, makes a measurement on the system</a:t>
            </a:r>
          </a:p>
          <a:p>
            <a:pPr eaLnBrk="1" hangingPunct="1">
              <a:lnSpc>
                <a:spcPct val="110000"/>
              </a:lnSpc>
              <a:spcBef>
                <a:spcPct val="40000"/>
              </a:spcBef>
              <a:buFontTx/>
              <a:buNone/>
            </a:pPr>
            <a:r>
              <a:rPr lang="en-US" altLang="en-US" sz="1800" dirty="0">
                <a:latin typeface="Comic Sans MS" panose="030F0702030302020204" pitchFamily="66" charset="0"/>
              </a:rPr>
              <a:t>Decoherence time criterion is hard to define … depends on specific system and type of measurement to be made, but must be:</a:t>
            </a:r>
          </a:p>
          <a:p>
            <a:pPr eaLnBrk="1" hangingPunct="1">
              <a:lnSpc>
                <a:spcPct val="110000"/>
              </a:lnSpc>
              <a:spcBef>
                <a:spcPct val="40000"/>
              </a:spcBef>
              <a:buFontTx/>
              <a:buNone/>
            </a:pPr>
            <a:r>
              <a:rPr lang="en-US" altLang="en-US" sz="1800" dirty="0">
                <a:latin typeface="Comic Sans MS" panose="030F0702030302020204" pitchFamily="66" charset="0"/>
              </a:rPr>
              <a:t> </a:t>
            </a:r>
            <a:endParaRPr lang="en-US" altLang="en-US" sz="1800" dirty="0">
              <a:latin typeface="Comic Sans MS" panose="030F0702030302020204" pitchFamily="66" charset="0"/>
              <a:sym typeface="Monotype Sorts" pitchFamily="2" charset="2"/>
            </a:endParaRPr>
          </a:p>
        </p:txBody>
      </p:sp>
      <p:sp>
        <p:nvSpPr>
          <p:cNvPr id="9220" name="Rectangle 4"/>
          <p:cNvSpPr>
            <a:spLocks noChangeArrowheads="1"/>
          </p:cNvSpPr>
          <p:nvPr/>
        </p:nvSpPr>
        <p:spPr bwMode="auto">
          <a:xfrm>
            <a:off x="2743201" y="2476500"/>
            <a:ext cx="67040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Comic Sans MS" panose="030F0702030302020204" pitchFamily="66" charset="0"/>
              </a:defRPr>
            </a:lvl1pPr>
            <a:lvl2pPr marL="742950" indent="-285750">
              <a:defRPr sz="2400">
                <a:solidFill>
                  <a:schemeClr val="tx1"/>
                </a:solidFill>
                <a:latin typeface="Comic Sans MS" panose="030F0702030302020204" pitchFamily="66" charset="0"/>
              </a:defRPr>
            </a:lvl2pPr>
            <a:lvl3pPr marL="1143000" indent="-228600">
              <a:defRPr sz="2400">
                <a:solidFill>
                  <a:schemeClr val="tx1"/>
                </a:solidFill>
                <a:latin typeface="Comic Sans MS" panose="030F0702030302020204" pitchFamily="66" charset="0"/>
              </a:defRPr>
            </a:lvl3pPr>
            <a:lvl4pPr marL="1600200" indent="-228600">
              <a:defRPr sz="2400">
                <a:solidFill>
                  <a:schemeClr val="tx1"/>
                </a:solidFill>
                <a:latin typeface="Comic Sans MS" panose="030F0702030302020204" pitchFamily="66" charset="0"/>
              </a:defRPr>
            </a:lvl4pPr>
            <a:lvl5pPr marL="2057400" indent="-228600">
              <a:defRPr sz="2400">
                <a:solidFill>
                  <a:schemeClr val="tx1"/>
                </a:solidFill>
                <a:latin typeface="Comic Sans MS" panose="030F0702030302020204" pitchFamily="66" charset="0"/>
              </a:defRPr>
            </a:lvl5pPr>
            <a:lvl6pPr marL="2514600" indent="-228600"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eaLnBrk="0" fontAlgn="base" hangingPunct="0">
              <a:spcBef>
                <a:spcPct val="0"/>
              </a:spcBef>
              <a:spcAft>
                <a:spcPct val="0"/>
              </a:spcAft>
              <a:defRPr sz="2400">
                <a:solidFill>
                  <a:schemeClr val="tx1"/>
                </a:solidFill>
                <a:latin typeface="Comic Sans MS" panose="030F0702030302020204" pitchFamily="66" charset="0"/>
              </a:defRPr>
            </a:lvl9pPr>
          </a:lstStyle>
          <a:p>
            <a:pPr algn="ctr" eaLnBrk="1" hangingPunct="1">
              <a:spcBef>
                <a:spcPct val="20000"/>
              </a:spcBef>
            </a:pPr>
            <a:r>
              <a:rPr lang="en-US" altLang="en-US" sz="1800" i="1">
                <a:solidFill>
                  <a:srgbClr val="006600"/>
                </a:solidFill>
              </a:rPr>
              <a:t>“long enough that the uniquely quantum features of the  computation have a chance to come into play”</a:t>
            </a:r>
          </a:p>
        </p:txBody>
      </p:sp>
      <p:sp>
        <p:nvSpPr>
          <p:cNvPr id="9221" name="Rectangle 5"/>
          <p:cNvSpPr>
            <a:spLocks noChangeArrowheads="1"/>
          </p:cNvSpPr>
          <p:nvPr/>
        </p:nvSpPr>
        <p:spPr bwMode="auto">
          <a:xfrm>
            <a:off x="2362200" y="3409950"/>
            <a:ext cx="739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40000"/>
              </a:spcBef>
              <a:buFontTx/>
              <a:buNone/>
            </a:pPr>
            <a:r>
              <a:rPr lang="en-US" altLang="en-US" sz="1800" dirty="0">
                <a:latin typeface="Comic Sans MS" panose="030F0702030302020204" pitchFamily="66" charset="0"/>
              </a:rPr>
              <a:t>System must maintain phase coherence during the execution of sequences of logic operations (~10</a:t>
            </a:r>
            <a:r>
              <a:rPr lang="en-US" altLang="en-US" sz="1800" baseline="30000" dirty="0">
                <a:latin typeface="Comic Sans MS" panose="030F0702030302020204" pitchFamily="66" charset="0"/>
              </a:rPr>
              <a:t>4 </a:t>
            </a:r>
            <a:r>
              <a:rPr lang="en-US" altLang="en-US" sz="1800" dirty="0">
                <a:latin typeface="Comic Sans MS" panose="030F0702030302020204" pitchFamily="66" charset="0"/>
              </a:rPr>
              <a:t>–10</a:t>
            </a:r>
            <a:r>
              <a:rPr lang="en-US" altLang="en-US" sz="1800" baseline="30000" dirty="0">
                <a:latin typeface="Comic Sans MS" panose="030F0702030302020204" pitchFamily="66" charset="0"/>
              </a:rPr>
              <a:t>5</a:t>
            </a:r>
            <a:r>
              <a:rPr lang="en-US" altLang="en-US" sz="1800" dirty="0">
                <a:latin typeface="Comic Sans MS" panose="030F0702030302020204" pitchFamily="66" charset="0"/>
              </a:rPr>
              <a:t>)</a:t>
            </a:r>
            <a:r>
              <a:rPr lang="en-US" altLang="en-US" sz="1800" baseline="30000" dirty="0">
                <a:latin typeface="Comic Sans MS" panose="030F0702030302020204" pitchFamily="66" charset="0"/>
              </a:rPr>
              <a:t> </a:t>
            </a:r>
            <a:r>
              <a:rPr lang="en-US" altLang="en-US" sz="1800" dirty="0">
                <a:latin typeface="Comic Sans MS" panose="030F0702030302020204" pitchFamily="66" charset="0"/>
              </a:rPr>
              <a:t>, but </a:t>
            </a:r>
            <a:r>
              <a:rPr lang="en-US" altLang="en-US" sz="1800" u="sng" dirty="0">
                <a:latin typeface="Comic Sans MS" panose="030F0702030302020204" pitchFamily="66" charset="0"/>
              </a:rPr>
              <a:t>not</a:t>
            </a:r>
            <a:r>
              <a:rPr lang="en-US" altLang="en-US" sz="1800" dirty="0">
                <a:latin typeface="Comic Sans MS" panose="030F0702030302020204" pitchFamily="66" charset="0"/>
              </a:rPr>
              <a:t> for the duration of the entire calculation </a:t>
            </a:r>
            <a:r>
              <a:rPr lang="en-US" altLang="en-US" sz="1800" dirty="0">
                <a:latin typeface="Comic Sans MS" panose="030F0702030302020204" pitchFamily="66" charset="0"/>
                <a:sym typeface="Monotype Sorts" pitchFamily="2" charset="2"/>
              </a:rPr>
              <a:t>		     </a:t>
            </a:r>
            <a:endParaRPr lang="en-US" altLang="en-US" sz="1800" dirty="0" smtClean="0">
              <a:latin typeface="Comic Sans MS" panose="030F0702030302020204" pitchFamily="66" charset="0"/>
              <a:sym typeface="Monotype Sorts" pitchFamily="2" charset="2"/>
            </a:endParaRPr>
          </a:p>
          <a:p>
            <a:pPr eaLnBrk="1" hangingPunct="1">
              <a:lnSpc>
                <a:spcPct val="110000"/>
              </a:lnSpc>
              <a:spcBef>
                <a:spcPct val="40000"/>
              </a:spcBef>
              <a:buFontTx/>
              <a:buNone/>
            </a:pPr>
            <a:r>
              <a:rPr lang="en-US" altLang="en-US" sz="1800" dirty="0">
                <a:latin typeface="Comic Sans MS" panose="030F0702030302020204" pitchFamily="66" charset="0"/>
                <a:sym typeface="Monotype Sorts" pitchFamily="2" charset="2"/>
              </a:rPr>
              <a:t>	</a:t>
            </a:r>
            <a:r>
              <a:rPr lang="en-US" altLang="en-US" sz="1800" dirty="0" smtClean="0">
                <a:latin typeface="Comic Sans MS" panose="030F0702030302020204" pitchFamily="66" charset="0"/>
                <a:sym typeface="Monotype Sorts" pitchFamily="2" charset="2"/>
              </a:rPr>
              <a:t>	Quantum </a:t>
            </a:r>
            <a:r>
              <a:rPr lang="en-US" altLang="en-US" sz="1800" dirty="0">
                <a:latin typeface="Comic Sans MS" panose="030F0702030302020204" pitchFamily="66" charset="0"/>
                <a:sym typeface="Monotype Sorts" pitchFamily="2" charset="2"/>
              </a:rPr>
              <a:t>error correction (Shor, 1996)</a:t>
            </a:r>
            <a:r>
              <a:rPr lang="en-US" altLang="en-US" sz="1800" dirty="0">
                <a:latin typeface="Comic Sans MS" panose="030F0702030302020204" pitchFamily="66" charset="0"/>
              </a:rPr>
              <a:t> </a:t>
            </a:r>
          </a:p>
          <a:p>
            <a:pPr eaLnBrk="1" hangingPunct="1">
              <a:lnSpc>
                <a:spcPct val="110000"/>
              </a:lnSpc>
              <a:spcBef>
                <a:spcPct val="40000"/>
              </a:spcBef>
              <a:buFontTx/>
              <a:buNone/>
            </a:pPr>
            <a:r>
              <a:rPr lang="en-US" altLang="en-US" sz="1800" dirty="0">
                <a:latin typeface="Comic Sans MS" panose="030F0702030302020204" pitchFamily="66" charset="0"/>
              </a:rPr>
              <a:t> </a:t>
            </a:r>
          </a:p>
        </p:txBody>
      </p:sp>
      <p:sp>
        <p:nvSpPr>
          <p:cNvPr id="9222" name="Rectangle 6"/>
          <p:cNvSpPr>
            <a:spLocks noChangeArrowheads="1"/>
          </p:cNvSpPr>
          <p:nvPr/>
        </p:nvSpPr>
        <p:spPr bwMode="auto">
          <a:xfrm>
            <a:off x="2514600" y="5105400"/>
            <a:ext cx="7391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4025" indent="-454025">
              <a:spcBef>
                <a:spcPct val="20000"/>
              </a:spcBef>
              <a:buChar char="•"/>
              <a:defRPr sz="3200">
                <a:solidFill>
                  <a:schemeClr val="tx1"/>
                </a:solidFill>
                <a:latin typeface="Times New Roman" panose="02020603050405020304" pitchFamily="18" charset="0"/>
              </a:defRPr>
            </a:lvl1pPr>
            <a:lvl2pPr marL="1030288" indent="-122238">
              <a:spcBef>
                <a:spcPct val="20000"/>
              </a:spcBef>
              <a:buChar char="–"/>
              <a:defRPr sz="2800">
                <a:solidFill>
                  <a:schemeClr val="tx1"/>
                </a:solidFill>
                <a:latin typeface="Times New Roman" panose="02020603050405020304" pitchFamily="18" charset="0"/>
              </a:defRPr>
            </a:lvl2pPr>
            <a:lvl3pPr marL="1373188" indent="-228600">
              <a:spcBef>
                <a:spcPct val="20000"/>
              </a:spcBef>
              <a:buChar char="•"/>
              <a:defRPr sz="2400">
                <a:solidFill>
                  <a:schemeClr val="tx1"/>
                </a:solidFill>
                <a:latin typeface="Times New Roman" panose="02020603050405020304" pitchFamily="18" charset="0"/>
              </a:defRPr>
            </a:lvl3pPr>
            <a:lvl4pPr marL="1716088" indent="-228600">
              <a:spcBef>
                <a:spcPct val="20000"/>
              </a:spcBef>
              <a:buChar char="–"/>
              <a:defRPr sz="2000">
                <a:solidFill>
                  <a:schemeClr val="tx1"/>
                </a:solidFill>
                <a:latin typeface="Times New Roman" panose="02020603050405020304" pitchFamily="18" charset="0"/>
              </a:defRPr>
            </a:lvl4pPr>
            <a:lvl5pPr marL="2058988" indent="-228600">
              <a:spcBef>
                <a:spcPct val="20000"/>
              </a:spcBef>
              <a:buChar char="»"/>
              <a:defRPr sz="2000">
                <a:solidFill>
                  <a:schemeClr val="tx1"/>
                </a:solidFill>
                <a:latin typeface="Times New Roman" panose="02020603050405020304" pitchFamily="18" charset="0"/>
              </a:defRPr>
            </a:lvl5pPr>
            <a:lvl6pPr marL="2516188"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3388"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30588"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7788"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110000"/>
              </a:lnSpc>
              <a:spcBef>
                <a:spcPct val="40000"/>
              </a:spcBef>
              <a:buFontTx/>
              <a:buNone/>
            </a:pPr>
            <a:r>
              <a:rPr lang="en-US" altLang="en-US" sz="1800" u="sng">
                <a:latin typeface="Comic Sans MS" panose="030F0702030302020204" pitchFamily="66" charset="0"/>
              </a:rPr>
              <a:t>Implications</a:t>
            </a:r>
            <a:r>
              <a:rPr lang="en-US" altLang="en-US" sz="1800">
                <a:latin typeface="Comic Sans MS" panose="030F0702030302020204" pitchFamily="66" charset="0"/>
              </a:rPr>
              <a:t>:</a:t>
            </a:r>
          </a:p>
          <a:p>
            <a:pPr eaLnBrk="1" hangingPunct="1">
              <a:lnSpc>
                <a:spcPct val="110000"/>
              </a:lnSpc>
              <a:spcBef>
                <a:spcPct val="40000"/>
              </a:spcBef>
              <a:buFontTx/>
              <a:buNone/>
            </a:pPr>
            <a:r>
              <a:rPr lang="en-US" altLang="en-US" sz="1800">
                <a:latin typeface="Comic Sans MS" panose="030F0702030302020204" pitchFamily="66" charset="0"/>
              </a:rPr>
              <a:t>	reduce internal dissipation of the system</a:t>
            </a:r>
          </a:p>
          <a:p>
            <a:pPr eaLnBrk="1" hangingPunct="1">
              <a:lnSpc>
                <a:spcPct val="110000"/>
              </a:lnSpc>
              <a:spcBef>
                <a:spcPct val="40000"/>
              </a:spcBef>
              <a:buFontTx/>
              <a:buNone/>
            </a:pPr>
            <a:r>
              <a:rPr lang="en-US" altLang="en-US" sz="1800">
                <a:latin typeface="Comic Sans MS" panose="030F0702030302020204" pitchFamily="66" charset="0"/>
              </a:rPr>
              <a:t>	isolate system as much as possible from the environment </a:t>
            </a:r>
          </a:p>
          <a:p>
            <a:pPr eaLnBrk="1" hangingPunct="1">
              <a:lnSpc>
                <a:spcPct val="110000"/>
              </a:lnSpc>
              <a:spcBef>
                <a:spcPct val="40000"/>
              </a:spcBef>
              <a:buFontTx/>
              <a:buNone/>
            </a:pPr>
            <a:r>
              <a:rPr lang="en-US" altLang="en-US" sz="1800">
                <a:latin typeface="Comic Sans MS" panose="030F0702030302020204" pitchFamily="66" charset="0"/>
              </a:rPr>
              <a:t> </a:t>
            </a:r>
          </a:p>
        </p:txBody>
      </p:sp>
    </p:spTree>
    <p:extLst>
      <p:ext uri="{BB962C8B-B14F-4D97-AF65-F5344CB8AC3E}">
        <p14:creationId xmlns:p14="http://schemas.microsoft.com/office/powerpoint/2010/main" val="169878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12"/>
          <p:cNvSpPr>
            <a:spLocks noChangeShapeType="1"/>
          </p:cNvSpPr>
          <p:nvPr/>
        </p:nvSpPr>
        <p:spPr bwMode="auto">
          <a:xfrm flipH="1" flipV="1">
            <a:off x="-261694613" y="-257795713"/>
            <a:ext cx="14288" cy="12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43" name="Line 14"/>
          <p:cNvSpPr>
            <a:spLocks noChangeShapeType="1"/>
          </p:cNvSpPr>
          <p:nvPr/>
        </p:nvSpPr>
        <p:spPr bwMode="auto">
          <a:xfrm flipH="1" flipV="1">
            <a:off x="-261694613" y="-257795713"/>
            <a:ext cx="14288" cy="12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44" name="Line 33"/>
          <p:cNvSpPr>
            <a:spLocks noChangeShapeType="1"/>
          </p:cNvSpPr>
          <p:nvPr/>
        </p:nvSpPr>
        <p:spPr bwMode="auto">
          <a:xfrm flipH="1" flipV="1">
            <a:off x="-261680325" y="-257783013"/>
            <a:ext cx="12700" cy="12700"/>
          </a:xfrm>
          <a:prstGeom prst="line">
            <a:avLst/>
          </a:prstGeom>
          <a:noFill/>
          <a:ln w="52388">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45" name="Rectangle 21"/>
          <p:cNvSpPr>
            <a:spLocks noChangeArrowheads="1"/>
          </p:cNvSpPr>
          <p:nvPr/>
        </p:nvSpPr>
        <p:spPr bwMode="auto">
          <a:xfrm>
            <a:off x="7467601" y="4117975"/>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endParaRPr lang="en-US" altLang="en-US">
              <a:solidFill>
                <a:srgbClr val="000000"/>
              </a:solidFill>
              <a:latin typeface="Arial" panose="020B0604020202020204" pitchFamily="34" charset="0"/>
            </a:endParaRPr>
          </a:p>
        </p:txBody>
      </p:sp>
      <p:sp>
        <p:nvSpPr>
          <p:cNvPr id="10246" name="Line 35"/>
          <p:cNvSpPr>
            <a:spLocks noChangeShapeType="1"/>
          </p:cNvSpPr>
          <p:nvPr/>
        </p:nvSpPr>
        <p:spPr bwMode="auto">
          <a:xfrm flipH="1" flipV="1">
            <a:off x="-261694613" y="-257795713"/>
            <a:ext cx="14288" cy="1270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47" name="Rectangle 38"/>
          <p:cNvSpPr>
            <a:spLocks noChangeArrowheads="1"/>
          </p:cNvSpPr>
          <p:nvPr/>
        </p:nvSpPr>
        <p:spPr bwMode="auto">
          <a:xfrm>
            <a:off x="2362200" y="1524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fontAlgn="base">
              <a:spcBef>
                <a:spcPct val="0"/>
              </a:spcBef>
              <a:spcAft>
                <a:spcPct val="0"/>
              </a:spcAft>
              <a:buNone/>
            </a:pPr>
            <a:r>
              <a:rPr lang="en-US" altLang="en-US" sz="2000" b="1">
                <a:solidFill>
                  <a:srgbClr val="CC0000"/>
                </a:solidFill>
                <a:latin typeface="Comic Sans MS" panose="030F0702030302020204" pitchFamily="66" charset="0"/>
              </a:rPr>
              <a:t>QUBIT implementation</a:t>
            </a:r>
          </a:p>
        </p:txBody>
      </p:sp>
      <p:sp>
        <p:nvSpPr>
          <p:cNvPr id="10248" name="Text Box 40"/>
          <p:cNvSpPr txBox="1">
            <a:spLocks noChangeArrowheads="1"/>
          </p:cNvSpPr>
          <p:nvPr/>
        </p:nvSpPr>
        <p:spPr bwMode="auto">
          <a:xfrm>
            <a:off x="2362201" y="762000"/>
            <a:ext cx="7821613" cy="260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371600" indent="-457200">
              <a:spcBef>
                <a:spcPct val="20000"/>
              </a:spcBef>
              <a:buChar char="•"/>
              <a:defRPr sz="2400">
                <a:solidFill>
                  <a:schemeClr val="tx1"/>
                </a:solidFill>
                <a:latin typeface="Times New Roman" panose="02020603050405020304" pitchFamily="18" charset="0"/>
              </a:defRPr>
            </a:lvl3pPr>
            <a:lvl4pPr marL="1828800" indent="-457200">
              <a:spcBef>
                <a:spcPct val="20000"/>
              </a:spcBef>
              <a:buChar char="–"/>
              <a:defRPr sz="2000">
                <a:solidFill>
                  <a:schemeClr val="tx1"/>
                </a:solidFill>
                <a:latin typeface="Times New Roman" panose="02020603050405020304" pitchFamily="18" charset="0"/>
              </a:defRPr>
            </a:lvl4pPr>
            <a:lvl5pPr marL="2286000" indent="-457200">
              <a:spcBef>
                <a:spcPct val="20000"/>
              </a:spcBef>
              <a:buChar char="»"/>
              <a:defRPr sz="2000">
                <a:solidFill>
                  <a:schemeClr val="tx1"/>
                </a:solidFill>
                <a:latin typeface="Times New Roman" panose="02020603050405020304" pitchFamily="18" charset="0"/>
              </a:defRPr>
            </a:lvl5pPr>
            <a:lvl6pPr marL="2743200" indent="-4572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3200400" indent="-4572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657600" indent="-4572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4114800" indent="-457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0" fontAlgn="base" hangingPunct="0">
              <a:spcBef>
                <a:spcPct val="0"/>
              </a:spcBef>
              <a:spcAft>
                <a:spcPct val="0"/>
              </a:spcAft>
              <a:buNone/>
            </a:pPr>
            <a:r>
              <a:rPr lang="en-US" altLang="en-US" sz="1800">
                <a:solidFill>
                  <a:srgbClr val="000000"/>
                </a:solidFill>
                <a:latin typeface="Comic Sans MS" panose="030F0702030302020204" pitchFamily="66" charset="0"/>
              </a:rPr>
              <a:t>1.    Must be able to entangle, manipulate, and readout quantum states</a:t>
            </a:r>
          </a:p>
          <a:p>
            <a:pPr lvl="4" eaLnBrk="0" fontAlgn="base" hangingPunct="0">
              <a:lnSpc>
                <a:spcPct val="120000"/>
              </a:lnSpc>
              <a:spcBef>
                <a:spcPct val="0"/>
              </a:spcBef>
              <a:spcAft>
                <a:spcPct val="0"/>
              </a:spcAft>
              <a:buNone/>
            </a:pPr>
            <a:r>
              <a:rPr lang="en-US" altLang="en-US" sz="1800" b="1" i="1">
                <a:solidFill>
                  <a:srgbClr val="000099"/>
                </a:solidFill>
                <a:latin typeface="Comic Sans MS" panose="030F0702030302020204" pitchFamily="66" charset="0"/>
              </a:rPr>
              <a:t>       Functionality</a:t>
            </a:r>
          </a:p>
          <a:p>
            <a:pPr lvl="1" eaLnBrk="0" fontAlgn="base" hangingPunct="0">
              <a:lnSpc>
                <a:spcPct val="120000"/>
              </a:lnSpc>
              <a:spcBef>
                <a:spcPct val="0"/>
              </a:spcBef>
              <a:spcAft>
                <a:spcPct val="0"/>
              </a:spcAft>
              <a:buFontTx/>
              <a:buChar char="•"/>
            </a:pPr>
            <a:endParaRPr lang="en-US" altLang="en-US" sz="1600">
              <a:solidFill>
                <a:srgbClr val="CC0000"/>
              </a:solidFill>
              <a:latin typeface="Comic Sans MS" panose="030F0702030302020204" pitchFamily="66" charset="0"/>
            </a:endParaRPr>
          </a:p>
          <a:p>
            <a:pPr eaLnBrk="0" fontAlgn="base" hangingPunct="0">
              <a:lnSpc>
                <a:spcPct val="120000"/>
              </a:lnSpc>
              <a:spcBef>
                <a:spcPct val="0"/>
              </a:spcBef>
              <a:spcAft>
                <a:spcPct val="0"/>
              </a:spcAft>
              <a:buFontTx/>
              <a:buAutoNum type="arabicPeriod" startAt="2"/>
            </a:pPr>
            <a:r>
              <a:rPr lang="en-US" altLang="en-US" sz="1800">
                <a:solidFill>
                  <a:srgbClr val="000000"/>
                </a:solidFill>
                <a:latin typeface="Comic Sans MS" panose="030F0702030302020204" pitchFamily="66" charset="0"/>
              </a:rPr>
              <a:t>Must be able to isolate system from the environment</a:t>
            </a:r>
          </a:p>
          <a:p>
            <a:pPr lvl="3" eaLnBrk="0" fontAlgn="base" hangingPunct="0">
              <a:lnSpc>
                <a:spcPct val="120000"/>
              </a:lnSpc>
              <a:spcBef>
                <a:spcPct val="0"/>
              </a:spcBef>
              <a:spcAft>
                <a:spcPct val="0"/>
              </a:spcAft>
              <a:buNone/>
            </a:pPr>
            <a:r>
              <a:rPr lang="en-US" altLang="en-US" sz="1800" b="1" i="1">
                <a:solidFill>
                  <a:srgbClr val="000099"/>
                </a:solidFill>
                <a:latin typeface="Comic Sans MS" panose="030F0702030302020204" pitchFamily="66" charset="0"/>
              </a:rPr>
              <a:t>         Quantum coherence</a:t>
            </a:r>
          </a:p>
          <a:p>
            <a:pPr lvl="3" eaLnBrk="0" fontAlgn="base" hangingPunct="0">
              <a:lnSpc>
                <a:spcPct val="120000"/>
              </a:lnSpc>
              <a:spcBef>
                <a:spcPct val="0"/>
              </a:spcBef>
              <a:spcAft>
                <a:spcPct val="0"/>
              </a:spcAft>
              <a:buNone/>
            </a:pPr>
            <a:endParaRPr lang="en-US" altLang="en-US" sz="1600">
              <a:solidFill>
                <a:srgbClr val="000000"/>
              </a:solidFill>
              <a:latin typeface="Comic Sans MS" panose="030F0702030302020204" pitchFamily="66" charset="0"/>
            </a:endParaRPr>
          </a:p>
          <a:p>
            <a:pPr eaLnBrk="0" fontAlgn="base" hangingPunct="0">
              <a:lnSpc>
                <a:spcPct val="120000"/>
              </a:lnSpc>
              <a:spcBef>
                <a:spcPct val="0"/>
              </a:spcBef>
              <a:spcAft>
                <a:spcPct val="0"/>
              </a:spcAft>
              <a:buFontTx/>
              <a:buAutoNum type="arabicPeriod" startAt="2"/>
            </a:pPr>
            <a:r>
              <a:rPr lang="en-US" altLang="en-US" sz="1800">
                <a:solidFill>
                  <a:srgbClr val="000000"/>
                </a:solidFill>
                <a:latin typeface="Comic Sans MS" panose="030F0702030302020204" pitchFamily="66" charset="0"/>
              </a:rPr>
              <a:t>Develop architecture that allows coupling of multiple qubits</a:t>
            </a:r>
            <a:endParaRPr lang="en-US" altLang="en-US" sz="1600">
              <a:solidFill>
                <a:srgbClr val="000000"/>
              </a:solidFill>
              <a:latin typeface="Comic Sans MS" panose="030F0702030302020204" pitchFamily="66" charset="0"/>
            </a:endParaRPr>
          </a:p>
          <a:p>
            <a:pPr lvl="3" eaLnBrk="0" fontAlgn="base" hangingPunct="0">
              <a:lnSpc>
                <a:spcPct val="120000"/>
              </a:lnSpc>
              <a:spcBef>
                <a:spcPct val="0"/>
              </a:spcBef>
              <a:spcAft>
                <a:spcPct val="0"/>
              </a:spcAft>
              <a:buNone/>
            </a:pPr>
            <a:r>
              <a:rPr lang="en-US" altLang="en-US" sz="1800" b="1" i="1">
                <a:solidFill>
                  <a:srgbClr val="000099"/>
                </a:solidFill>
                <a:latin typeface="Comic Sans MS" panose="030F0702030302020204" pitchFamily="66" charset="0"/>
              </a:rPr>
              <a:t>             Scalability</a:t>
            </a:r>
          </a:p>
        </p:txBody>
      </p:sp>
      <p:grpSp>
        <p:nvGrpSpPr>
          <p:cNvPr id="10249" name="Group 51"/>
          <p:cNvGrpSpPr>
            <a:grpSpLocks/>
          </p:cNvGrpSpPr>
          <p:nvPr/>
        </p:nvGrpSpPr>
        <p:grpSpPr bwMode="auto">
          <a:xfrm>
            <a:off x="2371210" y="3568276"/>
            <a:ext cx="5184800" cy="3038475"/>
            <a:chOff x="1196" y="2208"/>
            <a:chExt cx="3217" cy="1915"/>
          </a:xfrm>
        </p:grpSpPr>
        <p:grpSp>
          <p:nvGrpSpPr>
            <p:cNvPr id="10254" name="Group 7"/>
            <p:cNvGrpSpPr>
              <a:grpSpLocks/>
            </p:cNvGrpSpPr>
            <p:nvPr/>
          </p:nvGrpSpPr>
          <p:grpSpPr bwMode="auto">
            <a:xfrm>
              <a:off x="1501" y="3821"/>
              <a:ext cx="2819" cy="67"/>
              <a:chOff x="892" y="2492"/>
              <a:chExt cx="2425" cy="82"/>
            </a:xfrm>
          </p:grpSpPr>
          <p:sp>
            <p:nvSpPr>
              <p:cNvPr id="10277" name="Freeform 5"/>
              <p:cNvSpPr>
                <a:spLocks/>
              </p:cNvSpPr>
              <p:nvPr/>
            </p:nvSpPr>
            <p:spPr bwMode="auto">
              <a:xfrm>
                <a:off x="3209" y="2492"/>
                <a:ext cx="108" cy="82"/>
              </a:xfrm>
              <a:custGeom>
                <a:avLst/>
                <a:gdLst>
                  <a:gd name="T0" fmla="*/ 108 w 108"/>
                  <a:gd name="T1" fmla="*/ 41 h 82"/>
                  <a:gd name="T2" fmla="*/ 0 w 108"/>
                  <a:gd name="T3" fmla="*/ 82 h 82"/>
                  <a:gd name="T4" fmla="*/ 0 w 108"/>
                  <a:gd name="T5" fmla="*/ 41 h 82"/>
                  <a:gd name="T6" fmla="*/ 0 w 108"/>
                  <a:gd name="T7" fmla="*/ 0 h 82"/>
                  <a:gd name="T8" fmla="*/ 108 w 108"/>
                  <a:gd name="T9" fmla="*/ 41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8" h="82">
                    <a:moveTo>
                      <a:pt x="108" y="41"/>
                    </a:moveTo>
                    <a:lnTo>
                      <a:pt x="0" y="82"/>
                    </a:lnTo>
                    <a:lnTo>
                      <a:pt x="0" y="41"/>
                    </a:lnTo>
                    <a:lnTo>
                      <a:pt x="0" y="0"/>
                    </a:lnTo>
                    <a:lnTo>
                      <a:pt x="108" y="41"/>
                    </a:lnTo>
                    <a:close/>
                  </a:path>
                </a:pathLst>
              </a:custGeom>
              <a:solidFill>
                <a:srgbClr val="000000"/>
              </a:solidFill>
              <a:ln w="12700">
                <a:solidFill>
                  <a:srgbClr val="00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78" name="Line 6"/>
              <p:cNvSpPr>
                <a:spLocks noChangeShapeType="1"/>
              </p:cNvSpPr>
              <p:nvPr/>
            </p:nvSpPr>
            <p:spPr bwMode="auto">
              <a:xfrm>
                <a:off x="892" y="2533"/>
                <a:ext cx="2317"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grpSp>
        <p:grpSp>
          <p:nvGrpSpPr>
            <p:cNvPr id="10255" name="Group 10"/>
            <p:cNvGrpSpPr>
              <a:grpSpLocks/>
            </p:cNvGrpSpPr>
            <p:nvPr/>
          </p:nvGrpSpPr>
          <p:grpSpPr bwMode="auto">
            <a:xfrm>
              <a:off x="1462" y="2208"/>
              <a:ext cx="122" cy="1649"/>
              <a:chOff x="851" y="771"/>
              <a:chExt cx="83" cy="1762"/>
            </a:xfrm>
          </p:grpSpPr>
          <p:sp>
            <p:nvSpPr>
              <p:cNvPr id="10275" name="Freeform 8"/>
              <p:cNvSpPr>
                <a:spLocks/>
              </p:cNvSpPr>
              <p:nvPr/>
            </p:nvSpPr>
            <p:spPr bwMode="auto">
              <a:xfrm>
                <a:off x="851" y="771"/>
                <a:ext cx="83" cy="106"/>
              </a:xfrm>
              <a:custGeom>
                <a:avLst/>
                <a:gdLst>
                  <a:gd name="T0" fmla="*/ 41 w 83"/>
                  <a:gd name="T1" fmla="*/ 0 h 106"/>
                  <a:gd name="T2" fmla="*/ 83 w 83"/>
                  <a:gd name="T3" fmla="*/ 106 h 106"/>
                  <a:gd name="T4" fmla="*/ 41 w 83"/>
                  <a:gd name="T5" fmla="*/ 106 h 106"/>
                  <a:gd name="T6" fmla="*/ 0 w 83"/>
                  <a:gd name="T7" fmla="*/ 106 h 106"/>
                  <a:gd name="T8" fmla="*/ 41 w 83"/>
                  <a:gd name="T9" fmla="*/ 0 h 10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106">
                    <a:moveTo>
                      <a:pt x="41" y="0"/>
                    </a:moveTo>
                    <a:lnTo>
                      <a:pt x="83" y="106"/>
                    </a:lnTo>
                    <a:lnTo>
                      <a:pt x="41" y="106"/>
                    </a:lnTo>
                    <a:lnTo>
                      <a:pt x="0" y="106"/>
                    </a:lnTo>
                    <a:lnTo>
                      <a:pt x="41" y="0"/>
                    </a:lnTo>
                    <a:close/>
                  </a:path>
                </a:pathLst>
              </a:custGeom>
              <a:solidFill>
                <a:srgbClr val="000000"/>
              </a:solidFill>
              <a:ln w="12700">
                <a:solidFill>
                  <a:srgbClr val="00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76" name="Line 9"/>
              <p:cNvSpPr>
                <a:spLocks noChangeShapeType="1"/>
              </p:cNvSpPr>
              <p:nvPr/>
            </p:nvSpPr>
            <p:spPr bwMode="auto">
              <a:xfrm flipV="1">
                <a:off x="892" y="877"/>
                <a:ext cx="1" cy="165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grpSp>
        <p:sp>
          <p:nvSpPr>
            <p:cNvPr id="10256" name="Rectangle 11"/>
            <p:cNvSpPr>
              <a:spLocks noChangeArrowheads="1"/>
            </p:cNvSpPr>
            <p:nvPr/>
          </p:nvSpPr>
          <p:spPr bwMode="auto">
            <a:xfrm>
              <a:off x="1928" y="3950"/>
              <a:ext cx="139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800" b="1">
                  <a:solidFill>
                    <a:srgbClr val="000000"/>
                  </a:solidFill>
                  <a:latin typeface="Arial" panose="020B0604020202020204" pitchFamily="34" charset="0"/>
                </a:rPr>
                <a:t>Quantum Coherence</a:t>
              </a:r>
              <a:endParaRPr lang="en-US" altLang="en-US" sz="1800">
                <a:solidFill>
                  <a:srgbClr val="000000"/>
                </a:solidFill>
                <a:latin typeface="Arial" panose="020B0604020202020204" pitchFamily="34" charset="0"/>
              </a:endParaRPr>
            </a:p>
          </p:txBody>
        </p:sp>
        <p:sp>
          <p:nvSpPr>
            <p:cNvPr id="10257" name="Rectangle 13"/>
            <p:cNvSpPr>
              <a:spLocks noChangeArrowheads="1"/>
            </p:cNvSpPr>
            <p:nvPr/>
          </p:nvSpPr>
          <p:spPr bwMode="auto">
            <a:xfrm rot="16200000">
              <a:off x="829" y="3016"/>
              <a:ext cx="905" cy="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800" b="1">
                  <a:solidFill>
                    <a:srgbClr val="000000"/>
                  </a:solidFill>
                  <a:latin typeface="Arial" panose="020B0604020202020204" pitchFamily="34" charset="0"/>
                </a:rPr>
                <a:t>Functionality</a:t>
              </a:r>
              <a:endParaRPr lang="en-US" altLang="en-US" sz="1800">
                <a:solidFill>
                  <a:srgbClr val="000000"/>
                </a:solidFill>
                <a:latin typeface="Arial" panose="020B0604020202020204" pitchFamily="34" charset="0"/>
              </a:endParaRPr>
            </a:p>
          </p:txBody>
        </p:sp>
        <p:sp>
          <p:nvSpPr>
            <p:cNvPr id="10258" name="Oval 15"/>
            <p:cNvSpPr>
              <a:spLocks noChangeArrowheads="1"/>
            </p:cNvSpPr>
            <p:nvPr/>
          </p:nvSpPr>
          <p:spPr bwMode="auto">
            <a:xfrm>
              <a:off x="1689" y="2617"/>
              <a:ext cx="846" cy="323"/>
            </a:xfrm>
            <a:prstGeom prst="ellipse">
              <a:avLst/>
            </a:prstGeom>
            <a:solidFill>
              <a:srgbClr val="99CCFF"/>
            </a:solidFill>
            <a:ln w="12700">
              <a:solidFill>
                <a:srgbClr val="000000"/>
              </a:solidFill>
              <a:round/>
              <a:headEnd/>
              <a:tailEnd/>
            </a:ln>
          </p:spPr>
          <p:txBody>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endParaRPr lang="en-US" altLang="en-US">
                <a:solidFill>
                  <a:srgbClr val="000000"/>
                </a:solidFill>
              </a:endParaRPr>
            </a:p>
          </p:txBody>
        </p:sp>
        <p:sp>
          <p:nvSpPr>
            <p:cNvPr id="10259" name="Rectangle 16"/>
            <p:cNvSpPr>
              <a:spLocks noChangeArrowheads="1"/>
            </p:cNvSpPr>
            <p:nvPr/>
          </p:nvSpPr>
          <p:spPr bwMode="auto">
            <a:xfrm>
              <a:off x="1780" y="2712"/>
              <a:ext cx="77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a:solidFill>
                    <a:srgbClr val="000000"/>
                  </a:solidFill>
                  <a:latin typeface="Arial" panose="020B0604020202020204" pitchFamily="34" charset="0"/>
                </a:rPr>
                <a:t>Superconductors  </a:t>
              </a:r>
              <a:endParaRPr lang="en-US" altLang="en-US">
                <a:solidFill>
                  <a:srgbClr val="000000"/>
                </a:solidFill>
                <a:latin typeface="Arial" panose="020B0604020202020204" pitchFamily="34" charset="0"/>
              </a:endParaRPr>
            </a:p>
          </p:txBody>
        </p:sp>
        <p:sp>
          <p:nvSpPr>
            <p:cNvPr id="10260" name="Oval 18"/>
            <p:cNvSpPr>
              <a:spLocks noChangeArrowheads="1"/>
            </p:cNvSpPr>
            <p:nvPr/>
          </p:nvSpPr>
          <p:spPr bwMode="auto">
            <a:xfrm>
              <a:off x="3567" y="2454"/>
              <a:ext cx="846" cy="323"/>
            </a:xfrm>
            <a:prstGeom prst="ellipse">
              <a:avLst/>
            </a:prstGeom>
            <a:solidFill>
              <a:srgbClr val="FFCC66"/>
            </a:solidFill>
            <a:ln w="12700">
              <a:solidFill>
                <a:srgbClr val="000000"/>
              </a:solidFill>
              <a:round/>
              <a:headEnd/>
              <a:tailEnd/>
            </a:ln>
          </p:spPr>
          <p:txBody>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endParaRPr lang="en-US" altLang="en-US">
                <a:solidFill>
                  <a:srgbClr val="000000"/>
                </a:solidFill>
              </a:endParaRPr>
            </a:p>
          </p:txBody>
        </p:sp>
        <p:sp>
          <p:nvSpPr>
            <p:cNvPr id="10261" name="Rectangle 19"/>
            <p:cNvSpPr>
              <a:spLocks noChangeArrowheads="1"/>
            </p:cNvSpPr>
            <p:nvPr/>
          </p:nvSpPr>
          <p:spPr bwMode="auto">
            <a:xfrm>
              <a:off x="3855" y="2562"/>
              <a:ext cx="3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dirty="0" smtClean="0">
                  <a:solidFill>
                    <a:srgbClr val="000000"/>
                  </a:solidFill>
                  <a:latin typeface="Arial" panose="020B0604020202020204" pitchFamily="34" charset="0"/>
                </a:rPr>
                <a:t>Photons</a:t>
              </a:r>
              <a:endParaRPr lang="en-US" altLang="en-US" dirty="0">
                <a:solidFill>
                  <a:srgbClr val="000000"/>
                </a:solidFill>
                <a:latin typeface="Arial" panose="020B0604020202020204" pitchFamily="34" charset="0"/>
              </a:endParaRPr>
            </a:p>
          </p:txBody>
        </p:sp>
        <p:sp>
          <p:nvSpPr>
            <p:cNvPr id="10262" name="Oval 22"/>
            <p:cNvSpPr>
              <a:spLocks noChangeArrowheads="1"/>
            </p:cNvSpPr>
            <p:nvPr/>
          </p:nvSpPr>
          <p:spPr bwMode="auto">
            <a:xfrm>
              <a:off x="2170" y="2985"/>
              <a:ext cx="845" cy="324"/>
            </a:xfrm>
            <a:prstGeom prst="ellipse">
              <a:avLst/>
            </a:prstGeom>
            <a:solidFill>
              <a:srgbClr val="99CCFF"/>
            </a:solidFill>
            <a:ln w="12700">
              <a:solidFill>
                <a:srgbClr val="000000"/>
              </a:solidFill>
              <a:round/>
              <a:headEnd/>
              <a:tailEnd/>
            </a:ln>
          </p:spPr>
          <p:txBody>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endParaRPr lang="en-US" altLang="en-US">
                <a:solidFill>
                  <a:srgbClr val="000000"/>
                </a:solidFill>
              </a:endParaRPr>
            </a:p>
          </p:txBody>
        </p:sp>
        <p:sp>
          <p:nvSpPr>
            <p:cNvPr id="10264" name="Rectangle 24"/>
            <p:cNvSpPr>
              <a:spLocks noChangeArrowheads="1"/>
            </p:cNvSpPr>
            <p:nvPr/>
          </p:nvSpPr>
          <p:spPr bwMode="auto">
            <a:xfrm>
              <a:off x="2769" y="3024"/>
              <a:ext cx="2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a:solidFill>
                    <a:srgbClr val="000000"/>
                  </a:solidFill>
                  <a:latin typeface="Arial" panose="020B0604020202020204" pitchFamily="34" charset="0"/>
                </a:rPr>
                <a:t> </a:t>
              </a:r>
              <a:endParaRPr lang="en-US" altLang="en-US">
                <a:solidFill>
                  <a:srgbClr val="000000"/>
                </a:solidFill>
                <a:latin typeface="Arial" panose="020B0604020202020204" pitchFamily="34" charset="0"/>
              </a:endParaRPr>
            </a:p>
          </p:txBody>
        </p:sp>
        <p:sp>
          <p:nvSpPr>
            <p:cNvPr id="10265" name="Rectangle 25"/>
            <p:cNvSpPr>
              <a:spLocks noChangeArrowheads="1"/>
            </p:cNvSpPr>
            <p:nvPr/>
          </p:nvSpPr>
          <p:spPr bwMode="auto">
            <a:xfrm>
              <a:off x="2311" y="3077"/>
              <a:ext cx="5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dirty="0">
                  <a:solidFill>
                    <a:srgbClr val="000000"/>
                  </a:solidFill>
                  <a:latin typeface="Arial" panose="020B0604020202020204" pitchFamily="34" charset="0"/>
                </a:rPr>
                <a:t>Q</a:t>
              </a:r>
              <a:r>
                <a:rPr lang="en-US" altLang="en-US" sz="1200" dirty="0" smtClean="0">
                  <a:solidFill>
                    <a:srgbClr val="000000"/>
                  </a:solidFill>
                  <a:latin typeface="Arial" panose="020B0604020202020204" pitchFamily="34" charset="0"/>
                </a:rPr>
                <a:t>uantum dots</a:t>
              </a:r>
              <a:endParaRPr lang="en-US" altLang="en-US" dirty="0">
                <a:solidFill>
                  <a:srgbClr val="000000"/>
                </a:solidFill>
                <a:latin typeface="Arial" panose="020B0604020202020204" pitchFamily="34" charset="0"/>
              </a:endParaRPr>
            </a:p>
          </p:txBody>
        </p:sp>
        <p:sp>
          <p:nvSpPr>
            <p:cNvPr id="10266" name="Oval 26"/>
            <p:cNvSpPr>
              <a:spLocks noChangeArrowheads="1"/>
            </p:cNvSpPr>
            <p:nvPr/>
          </p:nvSpPr>
          <p:spPr bwMode="auto">
            <a:xfrm>
              <a:off x="2782" y="3352"/>
              <a:ext cx="846" cy="323"/>
            </a:xfrm>
            <a:prstGeom prst="ellipse">
              <a:avLst/>
            </a:prstGeom>
            <a:solidFill>
              <a:srgbClr val="99CCFF"/>
            </a:solidFill>
            <a:ln w="12700">
              <a:solidFill>
                <a:srgbClr val="000000"/>
              </a:solidFill>
              <a:round/>
              <a:headEnd/>
              <a:tailEnd/>
            </a:ln>
          </p:spPr>
          <p:txBody>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endParaRPr lang="en-US" altLang="en-US">
                <a:solidFill>
                  <a:srgbClr val="000000"/>
                </a:solidFill>
              </a:endParaRPr>
            </a:p>
          </p:txBody>
        </p:sp>
        <p:sp>
          <p:nvSpPr>
            <p:cNvPr id="10267" name="Rectangle 27"/>
            <p:cNvSpPr>
              <a:spLocks noChangeArrowheads="1"/>
            </p:cNvSpPr>
            <p:nvPr/>
          </p:nvSpPr>
          <p:spPr bwMode="auto">
            <a:xfrm>
              <a:off x="3006" y="3449"/>
              <a:ext cx="47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a:solidFill>
                    <a:srgbClr val="000000"/>
                  </a:solidFill>
                  <a:latin typeface="Arial" panose="020B0604020202020204" pitchFamily="34" charset="0"/>
                </a:rPr>
                <a:t>Spintronics</a:t>
              </a:r>
              <a:endParaRPr lang="en-US" altLang="en-US">
                <a:solidFill>
                  <a:srgbClr val="000000"/>
                </a:solidFill>
                <a:latin typeface="Arial" panose="020B0604020202020204" pitchFamily="34" charset="0"/>
              </a:endParaRPr>
            </a:p>
          </p:txBody>
        </p:sp>
        <p:sp>
          <p:nvSpPr>
            <p:cNvPr id="10268" name="Freeform 30"/>
            <p:cNvSpPr>
              <a:spLocks/>
            </p:cNvSpPr>
            <p:nvPr/>
          </p:nvSpPr>
          <p:spPr bwMode="auto">
            <a:xfrm>
              <a:off x="1689" y="2957"/>
              <a:ext cx="149" cy="114"/>
            </a:xfrm>
            <a:custGeom>
              <a:avLst/>
              <a:gdLst>
                <a:gd name="T0" fmla="*/ 0 w 157"/>
                <a:gd name="T1" fmla="*/ 0 h 130"/>
                <a:gd name="T2" fmla="*/ 149 w 157"/>
                <a:gd name="T3" fmla="*/ 35 h 130"/>
                <a:gd name="T4" fmla="*/ 109 w 157"/>
                <a:gd name="T5" fmla="*/ 78 h 130"/>
                <a:gd name="T6" fmla="*/ 78 w 157"/>
                <a:gd name="T7" fmla="*/ 114 h 130"/>
                <a:gd name="T8" fmla="*/ 0 w 157"/>
                <a:gd name="T9" fmla="*/ 0 h 1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130">
                  <a:moveTo>
                    <a:pt x="0" y="0"/>
                  </a:moveTo>
                  <a:lnTo>
                    <a:pt x="157" y="40"/>
                  </a:lnTo>
                  <a:lnTo>
                    <a:pt x="115" y="89"/>
                  </a:lnTo>
                  <a:lnTo>
                    <a:pt x="82" y="130"/>
                  </a:lnTo>
                  <a:lnTo>
                    <a:pt x="0" y="0"/>
                  </a:lnTo>
                  <a:close/>
                </a:path>
              </a:pathLst>
            </a:custGeom>
            <a:solidFill>
              <a:srgbClr val="CC0000"/>
            </a:solidFill>
            <a:ln w="12700">
              <a:solidFill>
                <a:srgbClr val="CC0000"/>
              </a:solidFill>
              <a:prstDash val="solid"/>
              <a:round/>
              <a:headEnd/>
              <a:tailEnd/>
            </a:ln>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69" name="Line 31"/>
            <p:cNvSpPr>
              <a:spLocks noChangeShapeType="1"/>
            </p:cNvSpPr>
            <p:nvPr/>
          </p:nvSpPr>
          <p:spPr bwMode="auto">
            <a:xfrm>
              <a:off x="1776" y="3012"/>
              <a:ext cx="1014" cy="754"/>
            </a:xfrm>
            <a:prstGeom prst="line">
              <a:avLst/>
            </a:prstGeom>
            <a:noFill/>
            <a:ln w="52388">
              <a:solidFill>
                <a:srgbClr val="CC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70" name="Rectangle 34"/>
            <p:cNvSpPr>
              <a:spLocks noChangeArrowheads="1"/>
            </p:cNvSpPr>
            <p:nvPr/>
          </p:nvSpPr>
          <p:spPr bwMode="auto">
            <a:xfrm rot="2340000">
              <a:off x="1798" y="3395"/>
              <a:ext cx="74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800" i="1">
                  <a:solidFill>
                    <a:srgbClr val="CC0000"/>
                  </a:solidFill>
                  <a:latin typeface="Arial" panose="020B0604020202020204" pitchFamily="34" charset="0"/>
                </a:rPr>
                <a:t>system size</a:t>
              </a:r>
              <a:endParaRPr lang="en-US" altLang="en-US" sz="1800">
                <a:solidFill>
                  <a:srgbClr val="CC0000"/>
                </a:solidFill>
                <a:latin typeface="Arial" panose="020B0604020202020204" pitchFamily="34" charset="0"/>
              </a:endParaRPr>
            </a:p>
          </p:txBody>
        </p:sp>
        <p:sp>
          <p:nvSpPr>
            <p:cNvPr id="10271" name="Oval 42"/>
            <p:cNvSpPr>
              <a:spLocks noChangeArrowheads="1"/>
            </p:cNvSpPr>
            <p:nvPr/>
          </p:nvSpPr>
          <p:spPr bwMode="auto">
            <a:xfrm>
              <a:off x="3216" y="2880"/>
              <a:ext cx="846" cy="323"/>
            </a:xfrm>
            <a:prstGeom prst="ellipse">
              <a:avLst/>
            </a:prstGeom>
            <a:solidFill>
              <a:srgbClr val="FFCC66"/>
            </a:solidFill>
            <a:ln w="12700">
              <a:solidFill>
                <a:srgbClr val="000000"/>
              </a:solidFill>
              <a:round/>
              <a:headEnd/>
              <a:tailEnd/>
            </a:ln>
          </p:spPr>
          <p:txBody>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endParaRPr lang="en-US" altLang="en-US">
                <a:solidFill>
                  <a:srgbClr val="000000"/>
                </a:solidFill>
              </a:endParaRPr>
            </a:p>
          </p:txBody>
        </p:sp>
        <p:sp>
          <p:nvSpPr>
            <p:cNvPr id="10272" name="Rectangle 43"/>
            <p:cNvSpPr>
              <a:spLocks noChangeArrowheads="1"/>
            </p:cNvSpPr>
            <p:nvPr/>
          </p:nvSpPr>
          <p:spPr bwMode="auto">
            <a:xfrm>
              <a:off x="3553" y="2976"/>
              <a:ext cx="217"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a:solidFill>
                    <a:srgbClr val="000000"/>
                  </a:solidFill>
                  <a:latin typeface="Arial" panose="020B0604020202020204" pitchFamily="34" charset="0"/>
                </a:rPr>
                <a:t>NMR</a:t>
              </a:r>
              <a:endParaRPr lang="en-US" altLang="en-US">
                <a:solidFill>
                  <a:srgbClr val="000000"/>
                </a:solidFill>
                <a:latin typeface="Arial" panose="020B0604020202020204" pitchFamily="34" charset="0"/>
              </a:endParaRPr>
            </a:p>
          </p:txBody>
        </p:sp>
        <p:sp>
          <p:nvSpPr>
            <p:cNvPr id="10273" name="Oval 46"/>
            <p:cNvSpPr>
              <a:spLocks noChangeArrowheads="1"/>
            </p:cNvSpPr>
            <p:nvPr/>
          </p:nvSpPr>
          <p:spPr bwMode="auto">
            <a:xfrm>
              <a:off x="2658" y="2544"/>
              <a:ext cx="846" cy="323"/>
            </a:xfrm>
            <a:prstGeom prst="ellipse">
              <a:avLst/>
            </a:prstGeom>
            <a:solidFill>
              <a:srgbClr val="FFCC66"/>
            </a:solidFill>
            <a:ln w="12700">
              <a:solidFill>
                <a:srgbClr val="000000"/>
              </a:solidFill>
              <a:round/>
              <a:headEnd/>
              <a:tailEnd/>
            </a:ln>
          </p:spPr>
          <p:txBody>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fontAlgn="base">
                <a:spcBef>
                  <a:spcPct val="0"/>
                </a:spcBef>
                <a:spcAft>
                  <a:spcPct val="0"/>
                </a:spcAft>
              </a:pPr>
              <a:endParaRPr lang="en-US" altLang="en-US">
                <a:solidFill>
                  <a:srgbClr val="000000"/>
                </a:solidFill>
              </a:endParaRPr>
            </a:p>
          </p:txBody>
        </p:sp>
        <p:sp>
          <p:nvSpPr>
            <p:cNvPr id="10274" name="Rectangle 47"/>
            <p:cNvSpPr>
              <a:spLocks noChangeArrowheads="1"/>
            </p:cNvSpPr>
            <p:nvPr/>
          </p:nvSpPr>
          <p:spPr bwMode="auto">
            <a:xfrm>
              <a:off x="2904" y="2643"/>
              <a:ext cx="371"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l" fontAlgn="base">
                <a:spcBef>
                  <a:spcPct val="0"/>
                </a:spcBef>
                <a:spcAft>
                  <a:spcPct val="0"/>
                </a:spcAft>
              </a:pPr>
              <a:r>
                <a:rPr lang="en-US" altLang="en-US" sz="1200">
                  <a:solidFill>
                    <a:srgbClr val="000000"/>
                  </a:solidFill>
                  <a:latin typeface="Arial" panose="020B0604020202020204" pitchFamily="34" charset="0"/>
                </a:rPr>
                <a:t>Ion traps</a:t>
              </a:r>
              <a:endParaRPr lang="en-US" altLang="en-US">
                <a:solidFill>
                  <a:srgbClr val="000000"/>
                </a:solidFill>
                <a:latin typeface="Arial" panose="020B0604020202020204" pitchFamily="34" charset="0"/>
              </a:endParaRPr>
            </a:p>
          </p:txBody>
        </p:sp>
      </p:grpSp>
      <p:sp>
        <p:nvSpPr>
          <p:cNvPr id="10250" name="Rectangle 50"/>
          <p:cNvSpPr>
            <a:spLocks noChangeArrowheads="1"/>
          </p:cNvSpPr>
          <p:nvPr/>
        </p:nvSpPr>
        <p:spPr bwMode="auto">
          <a:xfrm>
            <a:off x="7624763" y="5514975"/>
            <a:ext cx="2590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ctr" fontAlgn="base">
              <a:spcBef>
                <a:spcPct val="0"/>
              </a:spcBef>
              <a:spcAft>
                <a:spcPct val="0"/>
              </a:spcAft>
            </a:pPr>
            <a:r>
              <a:rPr lang="en-US" altLang="en-US" sz="1600" b="1">
                <a:solidFill>
                  <a:srgbClr val="006600"/>
                </a:solidFill>
                <a:latin typeface="Arial" panose="020B0604020202020204" pitchFamily="34" charset="0"/>
              </a:rPr>
              <a:t>Solid state systems</a:t>
            </a:r>
          </a:p>
          <a:p>
            <a:pPr algn="ctr" fontAlgn="base">
              <a:spcBef>
                <a:spcPct val="0"/>
              </a:spcBef>
              <a:spcAft>
                <a:spcPct val="0"/>
              </a:spcAft>
            </a:pPr>
            <a:r>
              <a:rPr lang="en-US" altLang="en-US" sz="1600" b="1">
                <a:solidFill>
                  <a:srgbClr val="006600"/>
                </a:solidFill>
                <a:latin typeface="Arial" panose="020B0604020202020204" pitchFamily="34" charset="0"/>
              </a:rPr>
              <a:t>(scalable)</a:t>
            </a:r>
            <a:endParaRPr lang="en-US" altLang="en-US" sz="1600">
              <a:solidFill>
                <a:srgbClr val="006600"/>
              </a:solidFill>
              <a:latin typeface="Arial" panose="020B0604020202020204" pitchFamily="34" charset="0"/>
            </a:endParaRPr>
          </a:p>
        </p:txBody>
      </p:sp>
      <p:sp>
        <p:nvSpPr>
          <p:cNvPr id="10251" name="Rectangle 52"/>
          <p:cNvSpPr>
            <a:spLocks noChangeArrowheads="1"/>
          </p:cNvSpPr>
          <p:nvPr/>
        </p:nvSpPr>
        <p:spPr bwMode="auto">
          <a:xfrm>
            <a:off x="7924800" y="4419600"/>
            <a:ext cx="25908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r">
              <a:defRPr sz="2400">
                <a:solidFill>
                  <a:schemeClr val="tx1"/>
                </a:solidFill>
                <a:latin typeface="Comic Sans MS" panose="030F0702030302020204" pitchFamily="66" charset="0"/>
              </a:defRPr>
            </a:lvl1pPr>
            <a:lvl2pPr marL="742950" indent="-285750" algn="r">
              <a:defRPr sz="2400">
                <a:solidFill>
                  <a:schemeClr val="tx1"/>
                </a:solidFill>
                <a:latin typeface="Comic Sans MS" panose="030F0702030302020204" pitchFamily="66" charset="0"/>
              </a:defRPr>
            </a:lvl2pPr>
            <a:lvl3pPr marL="1143000" indent="-228600" algn="r">
              <a:defRPr sz="2400">
                <a:solidFill>
                  <a:schemeClr val="tx1"/>
                </a:solidFill>
                <a:latin typeface="Comic Sans MS" panose="030F0702030302020204" pitchFamily="66" charset="0"/>
              </a:defRPr>
            </a:lvl3pPr>
            <a:lvl4pPr marL="1600200" indent="-228600" algn="r">
              <a:defRPr sz="2400">
                <a:solidFill>
                  <a:schemeClr val="tx1"/>
                </a:solidFill>
                <a:latin typeface="Comic Sans MS" panose="030F0702030302020204" pitchFamily="66" charset="0"/>
              </a:defRPr>
            </a:lvl4pPr>
            <a:lvl5pPr marL="2057400" indent="-228600" algn="r">
              <a:defRPr sz="2400">
                <a:solidFill>
                  <a:schemeClr val="tx1"/>
                </a:solidFill>
                <a:latin typeface="Comic Sans MS" panose="030F0702030302020204" pitchFamily="66" charset="0"/>
              </a:defRPr>
            </a:lvl5pPr>
            <a:lvl6pPr marL="2514600" indent="-228600" algn="r" eaLnBrk="0" fontAlgn="base" hangingPunct="0">
              <a:spcBef>
                <a:spcPct val="0"/>
              </a:spcBef>
              <a:spcAft>
                <a:spcPct val="0"/>
              </a:spcAft>
              <a:defRPr sz="2400">
                <a:solidFill>
                  <a:schemeClr val="tx1"/>
                </a:solidFill>
                <a:latin typeface="Comic Sans MS" panose="030F0702030302020204" pitchFamily="66" charset="0"/>
              </a:defRPr>
            </a:lvl6pPr>
            <a:lvl7pPr marL="2971800" indent="-228600" algn="r" eaLnBrk="0" fontAlgn="base" hangingPunct="0">
              <a:spcBef>
                <a:spcPct val="0"/>
              </a:spcBef>
              <a:spcAft>
                <a:spcPct val="0"/>
              </a:spcAft>
              <a:defRPr sz="2400">
                <a:solidFill>
                  <a:schemeClr val="tx1"/>
                </a:solidFill>
                <a:latin typeface="Comic Sans MS" panose="030F0702030302020204" pitchFamily="66" charset="0"/>
              </a:defRPr>
            </a:lvl7pPr>
            <a:lvl8pPr marL="3429000" indent="-228600" algn="r" eaLnBrk="0" fontAlgn="base" hangingPunct="0">
              <a:spcBef>
                <a:spcPct val="0"/>
              </a:spcBef>
              <a:spcAft>
                <a:spcPct val="0"/>
              </a:spcAft>
              <a:defRPr sz="2400">
                <a:solidFill>
                  <a:schemeClr val="tx1"/>
                </a:solidFill>
                <a:latin typeface="Comic Sans MS" panose="030F0702030302020204" pitchFamily="66" charset="0"/>
              </a:defRPr>
            </a:lvl8pPr>
            <a:lvl9pPr marL="3886200" indent="-228600" algn="r" eaLnBrk="0" fontAlgn="base" hangingPunct="0">
              <a:spcBef>
                <a:spcPct val="0"/>
              </a:spcBef>
              <a:spcAft>
                <a:spcPct val="0"/>
              </a:spcAft>
              <a:defRPr sz="2400">
                <a:solidFill>
                  <a:schemeClr val="tx1"/>
                </a:solidFill>
                <a:latin typeface="Comic Sans MS" panose="030F0702030302020204" pitchFamily="66" charset="0"/>
              </a:defRPr>
            </a:lvl9pPr>
          </a:lstStyle>
          <a:p>
            <a:pPr algn="ctr" fontAlgn="base">
              <a:spcBef>
                <a:spcPct val="0"/>
              </a:spcBef>
              <a:spcAft>
                <a:spcPct val="0"/>
              </a:spcAft>
            </a:pPr>
            <a:r>
              <a:rPr lang="en-US" altLang="en-US" sz="1600" b="1" dirty="0">
                <a:solidFill>
                  <a:srgbClr val="006600"/>
                </a:solidFill>
                <a:latin typeface="Arial" panose="020B0604020202020204" pitchFamily="34" charset="0"/>
              </a:rPr>
              <a:t>Atomic systems</a:t>
            </a:r>
          </a:p>
          <a:p>
            <a:pPr algn="ctr" fontAlgn="base">
              <a:spcBef>
                <a:spcPct val="0"/>
              </a:spcBef>
              <a:spcAft>
                <a:spcPct val="0"/>
              </a:spcAft>
            </a:pPr>
            <a:r>
              <a:rPr lang="en-US" altLang="en-US" sz="1600" b="1" dirty="0">
                <a:solidFill>
                  <a:srgbClr val="006600"/>
                </a:solidFill>
                <a:latin typeface="Arial" panose="020B0604020202020204" pitchFamily="34" charset="0"/>
              </a:rPr>
              <a:t>(not </a:t>
            </a:r>
            <a:r>
              <a:rPr lang="en-US" altLang="en-US" sz="1600" b="1" dirty="0" smtClean="0">
                <a:solidFill>
                  <a:srgbClr val="006600"/>
                </a:solidFill>
                <a:latin typeface="Arial" panose="020B0604020202020204" pitchFamily="34" charset="0"/>
              </a:rPr>
              <a:t>easily scalable</a:t>
            </a:r>
            <a:r>
              <a:rPr lang="en-US" altLang="en-US" sz="1600" b="1" dirty="0">
                <a:solidFill>
                  <a:srgbClr val="006600"/>
                </a:solidFill>
                <a:latin typeface="Arial" panose="020B0604020202020204" pitchFamily="34" charset="0"/>
              </a:rPr>
              <a:t>)</a:t>
            </a:r>
            <a:endParaRPr lang="en-US" altLang="en-US" sz="1600" dirty="0">
              <a:solidFill>
                <a:srgbClr val="006600"/>
              </a:solidFill>
              <a:latin typeface="Arial" panose="020B0604020202020204" pitchFamily="34" charset="0"/>
            </a:endParaRPr>
          </a:p>
        </p:txBody>
      </p:sp>
      <p:sp>
        <p:nvSpPr>
          <p:cNvPr id="10252" name="Line 53"/>
          <p:cNvSpPr>
            <a:spLocks noChangeShapeType="1"/>
          </p:cNvSpPr>
          <p:nvPr/>
        </p:nvSpPr>
        <p:spPr bwMode="auto">
          <a:xfrm flipH="1">
            <a:off x="7315200" y="4572000"/>
            <a:ext cx="838200" cy="0"/>
          </a:xfrm>
          <a:prstGeom prst="line">
            <a:avLst/>
          </a:prstGeom>
          <a:noFill/>
          <a:ln w="952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
        <p:nvSpPr>
          <p:cNvPr id="10253" name="Line 54"/>
          <p:cNvSpPr>
            <a:spLocks noChangeShapeType="1"/>
          </p:cNvSpPr>
          <p:nvPr/>
        </p:nvSpPr>
        <p:spPr bwMode="auto">
          <a:xfrm flipH="1">
            <a:off x="6553200" y="5638800"/>
            <a:ext cx="1066800" cy="0"/>
          </a:xfrm>
          <a:prstGeom prst="line">
            <a:avLst/>
          </a:prstGeom>
          <a:noFill/>
          <a:ln w="9525">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en-US" sz="2400">
              <a:solidFill>
                <a:srgbClr val="000000"/>
              </a:solidFill>
              <a:latin typeface="Comic Sans MS" panose="030F0702030302020204" pitchFamily="66" charset="0"/>
            </a:endParaRPr>
          </a:p>
        </p:txBody>
      </p:sp>
    </p:spTree>
    <p:extLst>
      <p:ext uri="{BB962C8B-B14F-4D97-AF65-F5344CB8AC3E}">
        <p14:creationId xmlns:p14="http://schemas.microsoft.com/office/powerpoint/2010/main" val="32030461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447802" y="678169"/>
            <a:ext cx="4392068" cy="5758489"/>
          </a:xfrm>
          <a:prstGeom prst="rect">
            <a:avLst/>
          </a:prstGeom>
        </p:spPr>
      </p:pic>
      <p:pic>
        <p:nvPicPr>
          <p:cNvPr id="9" name="Picture 8"/>
          <p:cNvPicPr>
            <a:picLocks noChangeAspect="1"/>
          </p:cNvPicPr>
          <p:nvPr/>
        </p:nvPicPr>
        <p:blipFill>
          <a:blip r:embed="rId3"/>
          <a:stretch>
            <a:fillRect/>
          </a:stretch>
        </p:blipFill>
        <p:spPr>
          <a:xfrm>
            <a:off x="6372912" y="665025"/>
            <a:ext cx="4508921" cy="5784779"/>
          </a:xfrm>
          <a:prstGeom prst="rect">
            <a:avLst/>
          </a:prstGeom>
        </p:spPr>
      </p:pic>
      <p:sp>
        <p:nvSpPr>
          <p:cNvPr id="10" name="TextBox 9"/>
          <p:cNvSpPr txBox="1"/>
          <p:nvPr/>
        </p:nvSpPr>
        <p:spPr>
          <a:xfrm>
            <a:off x="3761510" y="124691"/>
            <a:ext cx="4398833" cy="461665"/>
          </a:xfrm>
          <a:prstGeom prst="rect">
            <a:avLst/>
          </a:prstGeom>
          <a:noFill/>
        </p:spPr>
        <p:txBody>
          <a:bodyPr wrap="none" rtlCol="0">
            <a:spAutoFit/>
          </a:bodyPr>
          <a:lstStyle/>
          <a:p>
            <a:r>
              <a:rPr lang="en-US" sz="2400" dirty="0" smtClean="0"/>
              <a:t>Comparison of qubit technologies</a:t>
            </a:r>
            <a:endParaRPr lang="en-US" sz="2400" dirty="0"/>
          </a:p>
        </p:txBody>
      </p:sp>
    </p:spTree>
    <p:extLst>
      <p:ext uri="{BB962C8B-B14F-4D97-AF65-F5344CB8AC3E}">
        <p14:creationId xmlns:p14="http://schemas.microsoft.com/office/powerpoint/2010/main" val="5958894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7850" r="1313" b="15193"/>
          <a:stretch/>
        </p:blipFill>
        <p:spPr>
          <a:xfrm>
            <a:off x="307076" y="997527"/>
            <a:ext cx="11746379" cy="5313217"/>
          </a:xfrm>
          <a:prstGeom prst="rect">
            <a:avLst/>
          </a:prstGeom>
        </p:spPr>
      </p:pic>
    </p:spTree>
    <p:extLst>
      <p:ext uri="{BB962C8B-B14F-4D97-AF65-F5344CB8AC3E}">
        <p14:creationId xmlns:p14="http://schemas.microsoft.com/office/powerpoint/2010/main" val="13692141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7176" r="1166" b="5016"/>
          <a:stretch/>
        </p:blipFill>
        <p:spPr>
          <a:xfrm>
            <a:off x="581070" y="306421"/>
            <a:ext cx="10835306" cy="6417721"/>
          </a:xfrm>
          <a:prstGeom prst="rect">
            <a:avLst/>
          </a:prstGeom>
        </p:spPr>
      </p:pic>
    </p:spTree>
    <p:extLst>
      <p:ext uri="{BB962C8B-B14F-4D97-AF65-F5344CB8AC3E}">
        <p14:creationId xmlns:p14="http://schemas.microsoft.com/office/powerpoint/2010/main" val="12863172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2934" t="22269" r="19181" b="7015"/>
          <a:stretch/>
        </p:blipFill>
        <p:spPr>
          <a:xfrm>
            <a:off x="2075762" y="200891"/>
            <a:ext cx="7927219" cy="6456218"/>
          </a:xfrm>
          <a:prstGeom prst="rect">
            <a:avLst/>
          </a:prstGeom>
        </p:spPr>
      </p:pic>
    </p:spTree>
    <p:extLst>
      <p:ext uri="{BB962C8B-B14F-4D97-AF65-F5344CB8AC3E}">
        <p14:creationId xmlns:p14="http://schemas.microsoft.com/office/powerpoint/2010/main" val="29772029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75466" y="279461"/>
            <a:ext cx="4388124" cy="646331"/>
          </a:xfrm>
          <a:prstGeom prst="rect">
            <a:avLst/>
          </a:prstGeom>
        </p:spPr>
        <p:txBody>
          <a:bodyPr wrap="none">
            <a:spAutoFit/>
          </a:bodyPr>
          <a:lstStyle/>
          <a:p>
            <a:r>
              <a:rPr lang="en-US" dirty="0" smtClean="0">
                <a:hlinkClick r:id="rId2"/>
              </a:rPr>
              <a:t>https://www.ibm.com/quantum-computing</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54972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057400" y="0"/>
            <a:ext cx="7772400" cy="1143000"/>
          </a:xfrm>
        </p:spPr>
        <p:txBody>
          <a:bodyPr/>
          <a:lstStyle/>
          <a:p>
            <a:r>
              <a:rPr lang="en-US"/>
              <a:t>Quantum Information Timeline</a:t>
            </a:r>
          </a:p>
        </p:txBody>
      </p:sp>
      <p:grpSp>
        <p:nvGrpSpPr>
          <p:cNvPr id="137219" name="Group 3"/>
          <p:cNvGrpSpPr>
            <a:grpSpLocks/>
          </p:cNvGrpSpPr>
          <p:nvPr/>
        </p:nvGrpSpPr>
        <p:grpSpPr bwMode="auto">
          <a:xfrm>
            <a:off x="1828800" y="1219200"/>
            <a:ext cx="7772400" cy="5486400"/>
            <a:chOff x="192" y="768"/>
            <a:chExt cx="4896" cy="3456"/>
          </a:xfrm>
        </p:grpSpPr>
        <p:sp>
          <p:nvSpPr>
            <p:cNvPr id="137220" name="Text Box 4"/>
            <p:cNvSpPr txBox="1">
              <a:spLocks noChangeArrowheads="1"/>
            </p:cNvSpPr>
            <p:nvPr/>
          </p:nvSpPr>
          <p:spPr bwMode="auto">
            <a:xfrm>
              <a:off x="539" y="3744"/>
              <a:ext cx="446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a:tabLst>
                  <a:tab pos="1257300" algn="l"/>
                  <a:tab pos="2514600" algn="l"/>
                  <a:tab pos="3771900" algn="l"/>
                  <a:tab pos="5029200" algn="l"/>
                  <a:tab pos="6286500" algn="l"/>
                </a:tabLst>
                <a:defRPr>
                  <a:solidFill>
                    <a:schemeClr val="tx1"/>
                  </a:solidFill>
                  <a:latin typeface="Arial" charset="0"/>
                  <a:ea typeface="ＭＳ Ｐゴシック" charset="0"/>
                </a:defRPr>
              </a:lvl1pPr>
              <a:lvl2pPr>
                <a:tabLst>
                  <a:tab pos="1257300" algn="l"/>
                  <a:tab pos="2514600" algn="l"/>
                  <a:tab pos="3771900" algn="l"/>
                  <a:tab pos="5029200" algn="l"/>
                  <a:tab pos="6286500" algn="l"/>
                </a:tabLst>
                <a:defRPr>
                  <a:solidFill>
                    <a:schemeClr val="tx1"/>
                  </a:solidFill>
                  <a:latin typeface="Arial" charset="0"/>
                  <a:ea typeface="ＭＳ Ｐゴシック" charset="0"/>
                </a:defRPr>
              </a:lvl2pPr>
              <a:lvl3pPr>
                <a:tabLst>
                  <a:tab pos="1257300" algn="l"/>
                  <a:tab pos="2514600" algn="l"/>
                  <a:tab pos="3771900" algn="l"/>
                  <a:tab pos="5029200" algn="l"/>
                  <a:tab pos="6286500" algn="l"/>
                </a:tabLst>
                <a:defRPr>
                  <a:solidFill>
                    <a:schemeClr val="tx1"/>
                  </a:solidFill>
                  <a:latin typeface="Arial" charset="0"/>
                  <a:ea typeface="ＭＳ Ｐゴシック" charset="0"/>
                </a:defRPr>
              </a:lvl3pPr>
              <a:lvl4pPr>
                <a:tabLst>
                  <a:tab pos="1257300" algn="l"/>
                  <a:tab pos="2514600" algn="l"/>
                  <a:tab pos="3771900" algn="l"/>
                  <a:tab pos="5029200" algn="l"/>
                  <a:tab pos="6286500" algn="l"/>
                </a:tabLst>
                <a:defRPr>
                  <a:solidFill>
                    <a:schemeClr val="tx1"/>
                  </a:solidFill>
                  <a:latin typeface="Arial" charset="0"/>
                  <a:ea typeface="ＭＳ Ｐゴシック" charset="0"/>
                </a:defRPr>
              </a:lvl4pPr>
              <a:lvl5pPr>
                <a:tabLst>
                  <a:tab pos="1257300" algn="l"/>
                  <a:tab pos="2514600" algn="l"/>
                  <a:tab pos="3771900" algn="l"/>
                  <a:tab pos="5029200" algn="l"/>
                  <a:tab pos="6286500" algn="l"/>
                </a:tabLst>
                <a:defRPr>
                  <a:solidFill>
                    <a:schemeClr val="tx1"/>
                  </a:solidFill>
                  <a:latin typeface="Arial" charset="0"/>
                  <a:ea typeface="ＭＳ Ｐゴシック" charset="0"/>
                </a:defRPr>
              </a:lvl5pPr>
              <a:lvl6pPr fontAlgn="base">
                <a:spcBef>
                  <a:spcPct val="0"/>
                </a:spcBef>
                <a:spcAft>
                  <a:spcPct val="0"/>
                </a:spcAft>
                <a:tabLst>
                  <a:tab pos="1257300" algn="l"/>
                  <a:tab pos="2514600" algn="l"/>
                  <a:tab pos="3771900" algn="l"/>
                  <a:tab pos="5029200" algn="l"/>
                  <a:tab pos="6286500" algn="l"/>
                </a:tabLst>
                <a:defRPr>
                  <a:solidFill>
                    <a:schemeClr val="tx1"/>
                  </a:solidFill>
                  <a:latin typeface="Arial" charset="0"/>
                  <a:ea typeface="ＭＳ Ｐゴシック" charset="0"/>
                </a:defRPr>
              </a:lvl6pPr>
              <a:lvl7pPr fontAlgn="base">
                <a:spcBef>
                  <a:spcPct val="0"/>
                </a:spcBef>
                <a:spcAft>
                  <a:spcPct val="0"/>
                </a:spcAft>
                <a:tabLst>
                  <a:tab pos="1257300" algn="l"/>
                  <a:tab pos="2514600" algn="l"/>
                  <a:tab pos="3771900" algn="l"/>
                  <a:tab pos="5029200" algn="l"/>
                  <a:tab pos="6286500" algn="l"/>
                </a:tabLst>
                <a:defRPr>
                  <a:solidFill>
                    <a:schemeClr val="tx1"/>
                  </a:solidFill>
                  <a:latin typeface="Arial" charset="0"/>
                  <a:ea typeface="ＭＳ Ｐゴシック" charset="0"/>
                </a:defRPr>
              </a:lvl7pPr>
              <a:lvl8pPr fontAlgn="base">
                <a:spcBef>
                  <a:spcPct val="0"/>
                </a:spcBef>
                <a:spcAft>
                  <a:spcPct val="0"/>
                </a:spcAft>
                <a:tabLst>
                  <a:tab pos="1257300" algn="l"/>
                  <a:tab pos="2514600" algn="l"/>
                  <a:tab pos="3771900" algn="l"/>
                  <a:tab pos="5029200" algn="l"/>
                  <a:tab pos="6286500" algn="l"/>
                </a:tabLst>
                <a:defRPr>
                  <a:solidFill>
                    <a:schemeClr val="tx1"/>
                  </a:solidFill>
                  <a:latin typeface="Arial" charset="0"/>
                  <a:ea typeface="ＭＳ Ｐゴシック" charset="0"/>
                </a:defRPr>
              </a:lvl8pPr>
              <a:lvl9pPr fontAlgn="base">
                <a:spcBef>
                  <a:spcPct val="0"/>
                </a:spcBef>
                <a:spcAft>
                  <a:spcPct val="0"/>
                </a:spcAft>
                <a:tabLst>
                  <a:tab pos="1257300" algn="l"/>
                  <a:tab pos="2514600" algn="l"/>
                  <a:tab pos="3771900" algn="l"/>
                  <a:tab pos="5029200" algn="l"/>
                  <a:tab pos="6286500" algn="l"/>
                </a:tabLst>
                <a:defRPr>
                  <a:solidFill>
                    <a:schemeClr val="tx1"/>
                  </a:solidFill>
                  <a:latin typeface="Arial" charset="0"/>
                  <a:ea typeface="ＭＳ Ｐゴシック" charset="0"/>
                </a:defRPr>
              </a:lvl9pPr>
            </a:lstStyle>
            <a:p>
              <a:pPr defTabSz="457200" eaLnBrk="0" hangingPunct="0"/>
              <a:r>
                <a:rPr lang="en-US" sz="2400" b="1">
                  <a:solidFill>
                    <a:srgbClr val="FFFFFF"/>
                  </a:solidFill>
                  <a:latin typeface="Times New Roman" charset="0"/>
                </a:rPr>
                <a:t>0	5	10	~15	20?	25??</a:t>
              </a:r>
            </a:p>
          </p:txBody>
        </p:sp>
        <p:sp>
          <p:nvSpPr>
            <p:cNvPr id="137221" name="Line 5"/>
            <p:cNvSpPr>
              <a:spLocks noChangeShapeType="1"/>
            </p:cNvSpPr>
            <p:nvPr/>
          </p:nvSpPr>
          <p:spPr bwMode="auto">
            <a:xfrm rot="10800000">
              <a:off x="631" y="768"/>
              <a:ext cx="0" cy="2976"/>
            </a:xfrm>
            <a:prstGeom prst="line">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a:endParaRPr lang="en-US">
                <a:solidFill>
                  <a:srgbClr val="FFFFFF"/>
                </a:solidFill>
                <a:latin typeface="Comic Sans MS"/>
                <a:ea typeface="ＭＳ Ｐゴシック"/>
              </a:endParaRPr>
            </a:p>
          </p:txBody>
        </p:sp>
        <p:sp>
          <p:nvSpPr>
            <p:cNvPr id="137222" name="Line 6"/>
            <p:cNvSpPr>
              <a:spLocks noChangeShapeType="1"/>
            </p:cNvSpPr>
            <p:nvPr/>
          </p:nvSpPr>
          <p:spPr bwMode="auto">
            <a:xfrm rot="16200000">
              <a:off x="2860" y="1515"/>
              <a:ext cx="0" cy="4457"/>
            </a:xfrm>
            <a:prstGeom prst="line">
              <a:avLst/>
            </a:prstGeom>
            <a:noFill/>
            <a:ln w="38100">
              <a:solidFill>
                <a:schemeClr val="accent2"/>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defTabSz="457200"/>
              <a:endParaRPr lang="en-US">
                <a:solidFill>
                  <a:srgbClr val="FFFFFF"/>
                </a:solidFill>
                <a:latin typeface="Comic Sans MS"/>
                <a:ea typeface="ＭＳ Ｐゴシック"/>
              </a:endParaRPr>
            </a:p>
          </p:txBody>
        </p:sp>
        <p:sp>
          <p:nvSpPr>
            <p:cNvPr id="137223" name="Text Box 7"/>
            <p:cNvSpPr txBox="1">
              <a:spLocks noChangeArrowheads="1"/>
            </p:cNvSpPr>
            <p:nvPr/>
          </p:nvSpPr>
          <p:spPr bwMode="auto">
            <a:xfrm>
              <a:off x="2205" y="3936"/>
              <a:ext cx="1155"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sz="2400" b="1">
                  <a:solidFill>
                    <a:srgbClr val="FFFFFF"/>
                  </a:solidFill>
                  <a:latin typeface="Times New Roman" charset="0"/>
                  <a:ea typeface="ＭＳ Ｐゴシック"/>
                </a:rPr>
                <a:t>Time (years)</a:t>
              </a:r>
            </a:p>
          </p:txBody>
        </p:sp>
        <p:sp>
          <p:nvSpPr>
            <p:cNvPr id="137224" name="Text Box 8"/>
            <p:cNvSpPr txBox="1">
              <a:spLocks noChangeArrowheads="1"/>
            </p:cNvSpPr>
            <p:nvPr/>
          </p:nvSpPr>
          <p:spPr bwMode="auto">
            <a:xfrm rot="16200000">
              <a:off x="-612" y="2053"/>
              <a:ext cx="1896"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sz="2400" b="1">
                  <a:solidFill>
                    <a:srgbClr val="FFFFFF"/>
                  </a:solidFill>
                  <a:latin typeface="Times New Roman" charset="0"/>
                  <a:ea typeface="ＭＳ Ｐゴシック"/>
                </a:rPr>
                <a:t>Difficulty/Complexity</a:t>
              </a:r>
            </a:p>
          </p:txBody>
        </p:sp>
      </p:grpSp>
      <p:grpSp>
        <p:nvGrpSpPr>
          <p:cNvPr id="137225" name="Group 9"/>
          <p:cNvGrpSpPr>
            <a:grpSpLocks/>
          </p:cNvGrpSpPr>
          <p:nvPr/>
        </p:nvGrpSpPr>
        <p:grpSpPr bwMode="auto">
          <a:xfrm>
            <a:off x="2028826" y="4114801"/>
            <a:ext cx="4378325" cy="1741488"/>
            <a:chOff x="318" y="2592"/>
            <a:chExt cx="2758" cy="1097"/>
          </a:xfrm>
        </p:grpSpPr>
        <p:sp>
          <p:nvSpPr>
            <p:cNvPr id="137226" name="Oval 10"/>
            <p:cNvSpPr>
              <a:spLocks noChangeArrowheads="1"/>
            </p:cNvSpPr>
            <p:nvPr/>
          </p:nvSpPr>
          <p:spPr bwMode="auto">
            <a:xfrm>
              <a:off x="1712" y="2972"/>
              <a:ext cx="1364" cy="573"/>
            </a:xfrm>
            <a:prstGeom prst="ellipse">
              <a:avLst/>
            </a:prstGeom>
            <a:solidFill>
              <a:schemeClr val="accent1"/>
            </a:solidFill>
            <a:ln w="25400">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457200" eaLnBrk="0" hangingPunct="0"/>
              <a:r>
                <a:rPr lang="en-US" b="1">
                  <a:solidFill>
                    <a:srgbClr val="FFFFFF"/>
                  </a:solidFill>
                  <a:latin typeface="Times New Roman" charset="0"/>
                  <a:ea typeface="ＭＳ Ｐゴシック"/>
                </a:rPr>
                <a:t>Quantum</a:t>
              </a:r>
            </a:p>
            <a:p>
              <a:pPr algn="ctr" defTabSz="457200" eaLnBrk="0" hangingPunct="0"/>
              <a:r>
                <a:rPr lang="en-US" b="1">
                  <a:solidFill>
                    <a:srgbClr val="FFFFFF"/>
                  </a:solidFill>
                  <a:latin typeface="Times New Roman" charset="0"/>
                  <a:ea typeface="ＭＳ Ｐゴシック"/>
                </a:rPr>
                <a:t>Measurement</a:t>
              </a:r>
            </a:p>
          </p:txBody>
        </p:sp>
        <p:sp>
          <p:nvSpPr>
            <p:cNvPr id="137227" name="Oval 11"/>
            <p:cNvSpPr>
              <a:spLocks noChangeArrowheads="1"/>
            </p:cNvSpPr>
            <p:nvPr/>
          </p:nvSpPr>
          <p:spPr bwMode="auto">
            <a:xfrm>
              <a:off x="318" y="3116"/>
              <a:ext cx="1572" cy="573"/>
            </a:xfrm>
            <a:prstGeom prst="ellipse">
              <a:avLst/>
            </a:prstGeom>
            <a:solidFill>
              <a:schemeClr val="accent1"/>
            </a:solidFill>
            <a:ln w="25400">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457200" eaLnBrk="0" hangingPunct="0"/>
              <a:r>
                <a:rPr lang="en-US" b="1">
                  <a:solidFill>
                    <a:srgbClr val="FFFFFF"/>
                  </a:solidFill>
                  <a:latin typeface="Times New Roman" charset="0"/>
                  <a:ea typeface="ＭＳ Ｐゴシック"/>
                </a:rPr>
                <a:t>Quantum</a:t>
              </a:r>
            </a:p>
            <a:p>
              <a:pPr algn="ctr" defTabSz="457200" eaLnBrk="0" hangingPunct="0"/>
              <a:r>
                <a:rPr lang="en-US" b="1">
                  <a:solidFill>
                    <a:srgbClr val="FFFFFF"/>
                  </a:solidFill>
                  <a:latin typeface="Times New Roman" charset="0"/>
                  <a:ea typeface="ＭＳ Ｐゴシック"/>
                </a:rPr>
                <a:t>Communication</a:t>
              </a:r>
            </a:p>
          </p:txBody>
        </p:sp>
        <p:sp>
          <p:nvSpPr>
            <p:cNvPr id="137228" name="Arc 12"/>
            <p:cNvSpPr>
              <a:spLocks/>
            </p:cNvSpPr>
            <p:nvPr/>
          </p:nvSpPr>
          <p:spPr bwMode="auto">
            <a:xfrm>
              <a:off x="816" y="2884"/>
              <a:ext cx="116" cy="2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bg2"/>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defTabSz="457200"/>
              <a:endParaRPr lang="en-US">
                <a:solidFill>
                  <a:srgbClr val="FFFFFF"/>
                </a:solidFill>
                <a:latin typeface="Comic Sans MS"/>
                <a:ea typeface="ＭＳ Ｐゴシック"/>
              </a:endParaRPr>
            </a:p>
          </p:txBody>
        </p:sp>
        <p:sp>
          <p:nvSpPr>
            <p:cNvPr id="137229" name="Text Box 13"/>
            <p:cNvSpPr txBox="1">
              <a:spLocks noChangeArrowheads="1"/>
            </p:cNvSpPr>
            <p:nvPr/>
          </p:nvSpPr>
          <p:spPr bwMode="auto">
            <a:xfrm>
              <a:off x="1104" y="2592"/>
              <a:ext cx="78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b="1" i="1">
                  <a:solidFill>
                    <a:srgbClr val="FFFFFF"/>
                  </a:solidFill>
                  <a:latin typeface="Times New Roman" charset="0"/>
                  <a:ea typeface="ＭＳ Ｐゴシック"/>
                </a:rPr>
                <a:t>The known</a:t>
              </a:r>
            </a:p>
          </p:txBody>
        </p:sp>
      </p:grpSp>
      <p:grpSp>
        <p:nvGrpSpPr>
          <p:cNvPr id="137230" name="Group 14"/>
          <p:cNvGrpSpPr>
            <a:grpSpLocks/>
          </p:cNvGrpSpPr>
          <p:nvPr/>
        </p:nvGrpSpPr>
        <p:grpSpPr bwMode="auto">
          <a:xfrm>
            <a:off x="6400801" y="1136651"/>
            <a:ext cx="3609975" cy="1287463"/>
            <a:chOff x="3072" y="716"/>
            <a:chExt cx="2274" cy="811"/>
          </a:xfrm>
        </p:grpSpPr>
        <p:sp>
          <p:nvSpPr>
            <p:cNvPr id="137231" name="Oval 15"/>
            <p:cNvSpPr>
              <a:spLocks noChangeArrowheads="1"/>
            </p:cNvSpPr>
            <p:nvPr/>
          </p:nvSpPr>
          <p:spPr bwMode="auto">
            <a:xfrm>
              <a:off x="4024" y="716"/>
              <a:ext cx="1322" cy="573"/>
            </a:xfrm>
            <a:prstGeom prst="ellipse">
              <a:avLst/>
            </a:prstGeom>
            <a:solidFill>
              <a:schemeClr val="accent1"/>
            </a:solidFill>
            <a:ln w="25400">
              <a:solidFill>
                <a:schemeClr val="accent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defTabSz="457200" eaLnBrk="0" hangingPunct="0"/>
              <a:r>
                <a:rPr lang="en-US" b="1">
                  <a:solidFill>
                    <a:srgbClr val="FFFFFF"/>
                  </a:solidFill>
                  <a:latin typeface="Times New Roman" charset="0"/>
                  <a:ea typeface="ＭＳ Ｐゴシック"/>
                </a:rPr>
                <a:t>Quantum</a:t>
              </a:r>
            </a:p>
            <a:p>
              <a:pPr algn="ctr" defTabSz="457200" eaLnBrk="0" hangingPunct="0"/>
              <a:r>
                <a:rPr lang="en-US" b="1">
                  <a:solidFill>
                    <a:srgbClr val="FFFFFF"/>
                  </a:solidFill>
                  <a:latin typeface="Times New Roman" charset="0"/>
                  <a:ea typeface="ＭＳ Ｐゴシック"/>
                </a:rPr>
                <a:t>Computation</a:t>
              </a:r>
            </a:p>
          </p:txBody>
        </p:sp>
        <p:sp>
          <p:nvSpPr>
            <p:cNvPr id="137232" name="Arc 16"/>
            <p:cNvSpPr>
              <a:spLocks/>
            </p:cNvSpPr>
            <p:nvPr/>
          </p:nvSpPr>
          <p:spPr bwMode="auto">
            <a:xfrm flipH="1" flipV="1">
              <a:off x="3072" y="1132"/>
              <a:ext cx="2016" cy="2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bg2"/>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457200"/>
              <a:endParaRPr lang="en-US">
                <a:solidFill>
                  <a:srgbClr val="FFFFFF"/>
                </a:solidFill>
                <a:latin typeface="Comic Sans MS"/>
                <a:ea typeface="ＭＳ Ｐゴシック"/>
              </a:endParaRPr>
            </a:p>
          </p:txBody>
        </p:sp>
        <p:sp>
          <p:nvSpPr>
            <p:cNvPr id="137233" name="Text Box 17"/>
            <p:cNvSpPr txBox="1">
              <a:spLocks noChangeArrowheads="1"/>
            </p:cNvSpPr>
            <p:nvPr/>
          </p:nvSpPr>
          <p:spPr bwMode="auto">
            <a:xfrm>
              <a:off x="3792" y="1296"/>
              <a:ext cx="896"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b="1" i="1">
                  <a:solidFill>
                    <a:srgbClr val="FFFFFF"/>
                  </a:solidFill>
                  <a:latin typeface="Times New Roman" charset="0"/>
                  <a:ea typeface="ＭＳ Ｐゴシック"/>
                </a:rPr>
                <a:t>The expected</a:t>
              </a:r>
            </a:p>
          </p:txBody>
        </p:sp>
      </p:grpSp>
      <p:grpSp>
        <p:nvGrpSpPr>
          <p:cNvPr id="137234" name="Group 18"/>
          <p:cNvGrpSpPr>
            <a:grpSpLocks/>
          </p:cNvGrpSpPr>
          <p:nvPr/>
        </p:nvGrpSpPr>
        <p:grpSpPr bwMode="auto">
          <a:xfrm>
            <a:off x="3352800" y="2452688"/>
            <a:ext cx="3352800" cy="628650"/>
            <a:chOff x="1152" y="1545"/>
            <a:chExt cx="2112" cy="396"/>
          </a:xfrm>
        </p:grpSpPr>
        <p:sp>
          <p:nvSpPr>
            <p:cNvPr id="137235" name="Arc 19"/>
            <p:cNvSpPr>
              <a:spLocks/>
            </p:cNvSpPr>
            <p:nvPr/>
          </p:nvSpPr>
          <p:spPr bwMode="auto">
            <a:xfrm flipV="1">
              <a:off x="1296" y="1708"/>
              <a:ext cx="1968" cy="23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25400">
              <a:solidFill>
                <a:schemeClr val="accent2"/>
              </a:solidFill>
              <a:prstDash val="dash"/>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defTabSz="457200"/>
              <a:endParaRPr lang="en-US">
                <a:solidFill>
                  <a:srgbClr val="FFFFFF"/>
                </a:solidFill>
                <a:latin typeface="Comic Sans MS"/>
                <a:ea typeface="ＭＳ Ｐゴシック"/>
              </a:endParaRPr>
            </a:p>
          </p:txBody>
        </p:sp>
        <p:sp>
          <p:nvSpPr>
            <p:cNvPr id="137236" name="Text Box 20"/>
            <p:cNvSpPr txBox="1">
              <a:spLocks noChangeArrowheads="1"/>
            </p:cNvSpPr>
            <p:nvPr/>
          </p:nvSpPr>
          <p:spPr bwMode="auto">
            <a:xfrm>
              <a:off x="1152" y="1545"/>
              <a:ext cx="1704" cy="2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b="1" i="1">
                  <a:solidFill>
                    <a:srgbClr val="00FFFF"/>
                  </a:solidFill>
                  <a:latin typeface="Times New Roman" charset="0"/>
                  <a:ea typeface="ＭＳ Ｐゴシック"/>
                </a:rPr>
                <a:t>The unlikely – impossible?</a:t>
              </a:r>
            </a:p>
          </p:txBody>
        </p:sp>
      </p:grpSp>
      <p:sp>
        <p:nvSpPr>
          <p:cNvPr id="137237" name="Oval 21"/>
          <p:cNvSpPr>
            <a:spLocks noChangeArrowheads="1"/>
          </p:cNvSpPr>
          <p:nvPr/>
        </p:nvSpPr>
        <p:spPr bwMode="auto">
          <a:xfrm>
            <a:off x="5486400" y="3574643"/>
            <a:ext cx="1762364" cy="908864"/>
          </a:xfrm>
          <a:prstGeom prst="ellipse">
            <a:avLst/>
          </a:prstGeom>
          <a:solidFill>
            <a:srgbClr val="FFFF99"/>
          </a:solidFill>
          <a:ln w="254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lgn="ctr" defTabSz="457200" eaLnBrk="0" hangingPunct="0"/>
            <a:r>
              <a:rPr lang="en-US" b="1" dirty="0">
                <a:solidFill>
                  <a:srgbClr val="FF7C80"/>
                </a:solidFill>
                <a:latin typeface="Times New Roman" charset="0"/>
                <a:ea typeface="ＭＳ Ｐゴシック"/>
              </a:rPr>
              <a:t>Quantum</a:t>
            </a:r>
          </a:p>
          <a:p>
            <a:pPr algn="ctr" defTabSz="457200" eaLnBrk="0" hangingPunct="0"/>
            <a:r>
              <a:rPr lang="en-US" b="1" dirty="0">
                <a:solidFill>
                  <a:srgbClr val="FF7C80"/>
                </a:solidFill>
                <a:latin typeface="Times New Roman" charset="0"/>
                <a:ea typeface="ＭＳ Ｐゴシック"/>
              </a:rPr>
              <a:t>Sensors?</a:t>
            </a:r>
          </a:p>
        </p:txBody>
      </p:sp>
      <p:sp>
        <p:nvSpPr>
          <p:cNvPr id="137238" name="Text Box 22"/>
          <p:cNvSpPr txBox="1">
            <a:spLocks noChangeArrowheads="1"/>
          </p:cNvSpPr>
          <p:nvPr/>
        </p:nvSpPr>
        <p:spPr bwMode="auto">
          <a:xfrm>
            <a:off x="6858000" y="4419601"/>
            <a:ext cx="2590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457200" eaLnBrk="0" hangingPunct="0"/>
            <a:r>
              <a:rPr lang="en-US" b="1" i="1">
                <a:solidFill>
                  <a:srgbClr val="FF7C80"/>
                </a:solidFill>
                <a:latin typeface="Times New Roman" charset="0"/>
                <a:ea typeface="ＭＳ Ｐゴシック"/>
              </a:rPr>
              <a:t>The as yet unimagined!!!</a:t>
            </a:r>
          </a:p>
        </p:txBody>
      </p:sp>
      <p:sp>
        <p:nvSpPr>
          <p:cNvPr id="137239" name="Oval 23"/>
          <p:cNvSpPr>
            <a:spLocks noChangeArrowheads="1"/>
          </p:cNvSpPr>
          <p:nvPr/>
        </p:nvSpPr>
        <p:spPr bwMode="auto">
          <a:xfrm>
            <a:off x="7848600" y="3052069"/>
            <a:ext cx="2057400" cy="1298377"/>
          </a:xfrm>
          <a:prstGeom prst="ellipse">
            <a:avLst/>
          </a:prstGeom>
          <a:solidFill>
            <a:srgbClr val="FFFF99"/>
          </a:solidFill>
          <a:ln w="254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defTabSz="457200" eaLnBrk="0" hangingPunct="0"/>
            <a:r>
              <a:rPr lang="en-US" b="1">
                <a:solidFill>
                  <a:srgbClr val="FF7C80"/>
                </a:solidFill>
                <a:latin typeface="Times New Roman" charset="0"/>
                <a:ea typeface="ＭＳ Ｐゴシック"/>
              </a:rPr>
              <a:t>Quantum</a:t>
            </a:r>
          </a:p>
          <a:p>
            <a:pPr algn="ctr" defTabSz="457200" eaLnBrk="0" hangingPunct="0"/>
            <a:r>
              <a:rPr lang="en-US" b="1">
                <a:solidFill>
                  <a:srgbClr val="FF7C80"/>
                </a:solidFill>
                <a:latin typeface="Times New Roman" charset="0"/>
                <a:ea typeface="ＭＳ Ｐゴシック"/>
              </a:rPr>
              <a:t>Engineered Photocells?</a:t>
            </a:r>
          </a:p>
        </p:txBody>
      </p:sp>
      <p:sp>
        <p:nvSpPr>
          <p:cNvPr id="137240" name="Oval 24"/>
          <p:cNvSpPr>
            <a:spLocks noChangeArrowheads="1"/>
          </p:cNvSpPr>
          <p:nvPr/>
        </p:nvSpPr>
        <p:spPr bwMode="auto">
          <a:xfrm>
            <a:off x="6324600" y="2660243"/>
            <a:ext cx="1671638" cy="908864"/>
          </a:xfrm>
          <a:prstGeom prst="ellipse">
            <a:avLst/>
          </a:prstGeom>
          <a:solidFill>
            <a:srgbClr val="FFFF99"/>
          </a:solidFill>
          <a:ln w="254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defTabSz="457200" eaLnBrk="0" hangingPunct="0"/>
            <a:r>
              <a:rPr lang="en-US" b="1">
                <a:solidFill>
                  <a:srgbClr val="FF7C80"/>
                </a:solidFill>
                <a:latin typeface="Times New Roman" charset="0"/>
                <a:ea typeface="ＭＳ Ｐゴシック"/>
              </a:rPr>
              <a:t>Quantum</a:t>
            </a:r>
          </a:p>
          <a:p>
            <a:pPr algn="ctr" defTabSz="457200" eaLnBrk="0" hangingPunct="0"/>
            <a:r>
              <a:rPr lang="en-US" b="1">
                <a:solidFill>
                  <a:srgbClr val="FF7C80"/>
                </a:solidFill>
                <a:latin typeface="Times New Roman" charset="0"/>
                <a:ea typeface="ＭＳ Ｐゴシック"/>
              </a:rPr>
              <a:t>Widgets</a:t>
            </a:r>
          </a:p>
        </p:txBody>
      </p:sp>
      <p:sp>
        <p:nvSpPr>
          <p:cNvPr id="137241" name="Oval 25"/>
          <p:cNvSpPr>
            <a:spLocks noChangeArrowheads="1"/>
          </p:cNvSpPr>
          <p:nvPr/>
        </p:nvSpPr>
        <p:spPr bwMode="auto">
          <a:xfrm>
            <a:off x="7696200" y="4965293"/>
            <a:ext cx="2438400" cy="908864"/>
          </a:xfrm>
          <a:prstGeom prst="ellipse">
            <a:avLst/>
          </a:prstGeom>
          <a:solidFill>
            <a:srgbClr val="FFFF99"/>
          </a:solidFill>
          <a:ln w="25400">
            <a:solidFill>
              <a:schemeClr val="tx2"/>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defTabSz="457200" eaLnBrk="0" hangingPunct="0"/>
            <a:r>
              <a:rPr lang="en-US" b="1">
                <a:solidFill>
                  <a:srgbClr val="FF7C80"/>
                </a:solidFill>
                <a:latin typeface="Times New Roman" charset="0"/>
                <a:ea typeface="ＭＳ Ｐゴシック"/>
              </a:rPr>
              <a:t>Quantum</a:t>
            </a:r>
          </a:p>
          <a:p>
            <a:pPr algn="ctr" defTabSz="457200" eaLnBrk="0" hangingPunct="0"/>
            <a:r>
              <a:rPr lang="en-US" b="1">
                <a:solidFill>
                  <a:srgbClr val="FF7C80"/>
                </a:solidFill>
                <a:latin typeface="Times New Roman" charset="0"/>
                <a:ea typeface="ＭＳ Ｐゴシック"/>
              </a:rPr>
              <a:t>Games &amp; Toys</a:t>
            </a:r>
          </a:p>
        </p:txBody>
      </p:sp>
    </p:spTree>
    <p:extLst>
      <p:ext uri="{BB962C8B-B14F-4D97-AF65-F5344CB8AC3E}">
        <p14:creationId xmlns:p14="http://schemas.microsoft.com/office/powerpoint/2010/main" val="2860677651"/>
      </p:ext>
    </p:extLst>
  </p:cSld>
  <p:clrMapOvr>
    <a:masterClrMapping/>
  </p:clrMapOvr>
  <p:transition advClick="0">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137225"/>
                                        </p:tgtEl>
                                        <p:attrNameLst>
                                          <p:attrName>style.visibility</p:attrName>
                                        </p:attrNameLst>
                                      </p:cBhvr>
                                      <p:to>
                                        <p:strVal val="visible"/>
                                      </p:to>
                                    </p:set>
                                    <p:animEffect transition="in" filter="dissolve">
                                      <p:cBhvr>
                                        <p:cTn id="7" dur="500"/>
                                        <p:tgtEl>
                                          <p:spTgt spid="1372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7230"/>
                                        </p:tgtEl>
                                        <p:attrNameLst>
                                          <p:attrName>style.visibility</p:attrName>
                                        </p:attrNameLst>
                                      </p:cBhvr>
                                      <p:to>
                                        <p:strVal val="visible"/>
                                      </p:to>
                                    </p:set>
                                    <p:animEffect transition="in" filter="dissolve">
                                      <p:cBhvr>
                                        <p:cTn id="12" dur="500"/>
                                        <p:tgtEl>
                                          <p:spTgt spid="13723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37234"/>
                                        </p:tgtEl>
                                        <p:attrNameLst>
                                          <p:attrName>style.visibility</p:attrName>
                                        </p:attrNameLst>
                                      </p:cBhvr>
                                      <p:to>
                                        <p:strVal val="visible"/>
                                      </p:to>
                                    </p:set>
                                    <p:animEffect transition="in" filter="dissolve">
                                      <p:cBhvr>
                                        <p:cTn id="17" dur="500"/>
                                        <p:tgtEl>
                                          <p:spTgt spid="13723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7238"/>
                                        </p:tgtEl>
                                        <p:attrNameLst>
                                          <p:attrName>style.visibility</p:attrName>
                                        </p:attrNameLst>
                                      </p:cBhvr>
                                      <p:to>
                                        <p:strVal val="visible"/>
                                      </p:to>
                                    </p:set>
                                    <p:animEffect transition="in" filter="dissolve">
                                      <p:cBhvr>
                                        <p:cTn id="22" dur="500"/>
                                        <p:tgtEl>
                                          <p:spTgt spid="137238"/>
                                        </p:tgtEl>
                                      </p:cBhvr>
                                    </p:animEffect>
                                  </p:childTnLst>
                                </p:cTn>
                              </p:par>
                            </p:childTnLst>
                          </p:cTn>
                        </p:par>
                        <p:par>
                          <p:cTn id="23" fill="hold" nodeType="afterGroup">
                            <p:stCondLst>
                              <p:cond delay="500"/>
                            </p:stCondLst>
                            <p:childTnLst>
                              <p:par>
                                <p:cTn id="24" presetID="9" presetClass="entr" presetSubtype="0" fill="hold" grpId="0" nodeType="afterEffect">
                                  <p:stCondLst>
                                    <p:cond delay="1000"/>
                                  </p:stCondLst>
                                  <p:childTnLst>
                                    <p:set>
                                      <p:cBhvr>
                                        <p:cTn id="25" dur="1" fill="hold">
                                          <p:stCondLst>
                                            <p:cond delay="0"/>
                                          </p:stCondLst>
                                        </p:cTn>
                                        <p:tgtEl>
                                          <p:spTgt spid="137240"/>
                                        </p:tgtEl>
                                        <p:attrNameLst>
                                          <p:attrName>style.visibility</p:attrName>
                                        </p:attrNameLst>
                                      </p:cBhvr>
                                      <p:to>
                                        <p:strVal val="visible"/>
                                      </p:to>
                                    </p:set>
                                    <p:animEffect transition="in" filter="dissolve">
                                      <p:cBhvr>
                                        <p:cTn id="26" dur="500"/>
                                        <p:tgtEl>
                                          <p:spTgt spid="137240"/>
                                        </p:tgtEl>
                                      </p:cBhvr>
                                    </p:animEffect>
                                  </p:childTnLst>
                                </p:cTn>
                              </p:par>
                            </p:childTnLst>
                          </p:cTn>
                        </p:par>
                        <p:par>
                          <p:cTn id="27" fill="hold" nodeType="afterGroup">
                            <p:stCondLst>
                              <p:cond delay="2000"/>
                            </p:stCondLst>
                            <p:childTnLst>
                              <p:par>
                                <p:cTn id="28" presetID="9" presetClass="entr" presetSubtype="0" fill="hold" grpId="0" nodeType="afterEffect">
                                  <p:stCondLst>
                                    <p:cond delay="1000"/>
                                  </p:stCondLst>
                                  <p:childTnLst>
                                    <p:set>
                                      <p:cBhvr>
                                        <p:cTn id="29" dur="1" fill="hold">
                                          <p:stCondLst>
                                            <p:cond delay="0"/>
                                          </p:stCondLst>
                                        </p:cTn>
                                        <p:tgtEl>
                                          <p:spTgt spid="137237"/>
                                        </p:tgtEl>
                                        <p:attrNameLst>
                                          <p:attrName>style.visibility</p:attrName>
                                        </p:attrNameLst>
                                      </p:cBhvr>
                                      <p:to>
                                        <p:strVal val="visible"/>
                                      </p:to>
                                    </p:set>
                                    <p:animEffect transition="in" filter="dissolve">
                                      <p:cBhvr>
                                        <p:cTn id="30" dur="500"/>
                                        <p:tgtEl>
                                          <p:spTgt spid="137237"/>
                                        </p:tgtEl>
                                      </p:cBhvr>
                                    </p:animEffect>
                                  </p:childTnLst>
                                </p:cTn>
                              </p:par>
                            </p:childTnLst>
                          </p:cTn>
                        </p:par>
                        <p:par>
                          <p:cTn id="31" fill="hold" nodeType="afterGroup">
                            <p:stCondLst>
                              <p:cond delay="3500"/>
                            </p:stCondLst>
                            <p:childTnLst>
                              <p:par>
                                <p:cTn id="32" presetID="9" presetClass="entr" presetSubtype="0" fill="hold" grpId="0" nodeType="afterEffect">
                                  <p:stCondLst>
                                    <p:cond delay="1000"/>
                                  </p:stCondLst>
                                  <p:childTnLst>
                                    <p:set>
                                      <p:cBhvr>
                                        <p:cTn id="33" dur="1" fill="hold">
                                          <p:stCondLst>
                                            <p:cond delay="0"/>
                                          </p:stCondLst>
                                        </p:cTn>
                                        <p:tgtEl>
                                          <p:spTgt spid="137239"/>
                                        </p:tgtEl>
                                        <p:attrNameLst>
                                          <p:attrName>style.visibility</p:attrName>
                                        </p:attrNameLst>
                                      </p:cBhvr>
                                      <p:to>
                                        <p:strVal val="visible"/>
                                      </p:to>
                                    </p:set>
                                    <p:animEffect transition="in" filter="dissolve">
                                      <p:cBhvr>
                                        <p:cTn id="34" dur="500"/>
                                        <p:tgtEl>
                                          <p:spTgt spid="137239"/>
                                        </p:tgtEl>
                                      </p:cBhvr>
                                    </p:animEffect>
                                  </p:childTnLst>
                                </p:cTn>
                              </p:par>
                            </p:childTnLst>
                          </p:cTn>
                        </p:par>
                        <p:par>
                          <p:cTn id="35" fill="hold" nodeType="afterGroup">
                            <p:stCondLst>
                              <p:cond delay="5000"/>
                            </p:stCondLst>
                            <p:childTnLst>
                              <p:par>
                                <p:cTn id="36" presetID="9" presetClass="entr" presetSubtype="0" fill="hold" grpId="0" nodeType="afterEffect">
                                  <p:stCondLst>
                                    <p:cond delay="1000"/>
                                  </p:stCondLst>
                                  <p:childTnLst>
                                    <p:set>
                                      <p:cBhvr>
                                        <p:cTn id="37" dur="1" fill="hold">
                                          <p:stCondLst>
                                            <p:cond delay="0"/>
                                          </p:stCondLst>
                                        </p:cTn>
                                        <p:tgtEl>
                                          <p:spTgt spid="137241"/>
                                        </p:tgtEl>
                                        <p:attrNameLst>
                                          <p:attrName>style.visibility</p:attrName>
                                        </p:attrNameLst>
                                      </p:cBhvr>
                                      <p:to>
                                        <p:strVal val="visible"/>
                                      </p:to>
                                    </p:set>
                                    <p:animEffect transition="in" filter="dissolve">
                                      <p:cBhvr>
                                        <p:cTn id="38" dur="500"/>
                                        <p:tgtEl>
                                          <p:spTgt spid="137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7" grpId="0" animBg="1" autoUpdateAnimBg="0"/>
      <p:bldP spid="137238" grpId="0" autoUpdateAnimBg="0"/>
      <p:bldP spid="137239" grpId="0" animBg="1" autoUpdateAnimBg="0"/>
      <p:bldP spid="137240" grpId="0" animBg="1" autoUpdateAnimBg="0"/>
      <p:bldP spid="137241"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3093" y="1049555"/>
            <a:ext cx="8077097" cy="3877007"/>
          </a:xfrm>
          <a:prstGeom prst="rect">
            <a:avLst/>
          </a:prstGeom>
        </p:spPr>
      </p:pic>
    </p:spTree>
    <p:extLst>
      <p:ext uri="{BB962C8B-B14F-4D97-AF65-F5344CB8AC3E}">
        <p14:creationId xmlns:p14="http://schemas.microsoft.com/office/powerpoint/2010/main" val="74762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1432" y="276582"/>
            <a:ext cx="2753774" cy="369332"/>
          </a:xfrm>
          <a:prstGeom prst="rect">
            <a:avLst/>
          </a:prstGeom>
          <a:noFill/>
        </p:spPr>
        <p:txBody>
          <a:bodyPr wrap="square" rtlCol="0">
            <a:spAutoFit/>
          </a:bodyPr>
          <a:lstStyle/>
          <a:p>
            <a:r>
              <a:rPr lang="en-US" b="1" dirty="0" smtClean="0"/>
              <a:t>Role of </a:t>
            </a:r>
            <a:r>
              <a:rPr lang="en-US" b="1" dirty="0" smtClean="0"/>
              <a:t>superconductivity </a:t>
            </a:r>
            <a:endParaRPr lang="en-US" b="1" dirty="0"/>
          </a:p>
        </p:txBody>
      </p:sp>
      <p:pic>
        <p:nvPicPr>
          <p:cNvPr id="3" name="Picture 2"/>
          <p:cNvPicPr>
            <a:picLocks noChangeAspect="1"/>
          </p:cNvPicPr>
          <p:nvPr/>
        </p:nvPicPr>
        <p:blipFill>
          <a:blip r:embed="rId2"/>
          <a:stretch>
            <a:fillRect/>
          </a:stretch>
        </p:blipFill>
        <p:spPr>
          <a:xfrm>
            <a:off x="4565354" y="2369559"/>
            <a:ext cx="3059104" cy="1468371"/>
          </a:xfrm>
          <a:prstGeom prst="rect">
            <a:avLst/>
          </a:prstGeom>
        </p:spPr>
      </p:pic>
      <p:sp>
        <p:nvSpPr>
          <p:cNvPr id="4" name="TextBox 3"/>
          <p:cNvSpPr txBox="1"/>
          <p:nvPr/>
        </p:nvSpPr>
        <p:spPr>
          <a:xfrm>
            <a:off x="8181472" y="4000804"/>
            <a:ext cx="3574474" cy="1723549"/>
          </a:xfrm>
          <a:prstGeom prst="rect">
            <a:avLst/>
          </a:prstGeom>
          <a:noFill/>
        </p:spPr>
        <p:txBody>
          <a:bodyPr wrap="square" rtlCol="0">
            <a:spAutoFit/>
          </a:bodyPr>
          <a:lstStyle/>
          <a:p>
            <a:pPr>
              <a:spcAft>
                <a:spcPts val="600"/>
              </a:spcAft>
            </a:pPr>
            <a:r>
              <a:rPr lang="en-US" sz="1600" dirty="0" smtClean="0"/>
              <a:t>Advanced materials and fabrication techniques are path to reduce dephasing</a:t>
            </a:r>
            <a:endParaRPr lang="en-US" sz="1600" dirty="0"/>
          </a:p>
          <a:p>
            <a:pPr>
              <a:spcAft>
                <a:spcPts val="600"/>
              </a:spcAft>
            </a:pPr>
            <a:r>
              <a:rPr lang="en-US" sz="1600" dirty="0" smtClean="0"/>
              <a:t>Topological materials to support Majorana fermions states</a:t>
            </a:r>
          </a:p>
          <a:p>
            <a:pPr>
              <a:spcAft>
                <a:spcPts val="600"/>
              </a:spcAft>
            </a:pPr>
            <a:r>
              <a:rPr lang="en-US" sz="1600" dirty="0" smtClean="0"/>
              <a:t>Topological materials </a:t>
            </a:r>
            <a:r>
              <a:rPr lang="en-US" sz="1600" dirty="0" smtClean="0"/>
              <a:t>ar</a:t>
            </a:r>
            <a:r>
              <a:rPr lang="en-US" sz="1600" dirty="0" smtClean="0"/>
              <a:t>e </a:t>
            </a:r>
            <a:r>
              <a:rPr lang="en-US" sz="1600" dirty="0" smtClean="0"/>
              <a:t>promising for </a:t>
            </a:r>
            <a:r>
              <a:rPr lang="en-US" sz="1600" dirty="0" smtClean="0"/>
              <a:t>computer interconnects</a:t>
            </a:r>
            <a:endParaRPr lang="en-US" sz="1600" dirty="0"/>
          </a:p>
        </p:txBody>
      </p:sp>
      <p:sp>
        <p:nvSpPr>
          <p:cNvPr id="5" name="TextBox 4"/>
          <p:cNvSpPr txBox="1"/>
          <p:nvPr/>
        </p:nvSpPr>
        <p:spPr>
          <a:xfrm>
            <a:off x="369334" y="386701"/>
            <a:ext cx="3892033" cy="1969770"/>
          </a:xfrm>
          <a:prstGeom prst="rect">
            <a:avLst/>
          </a:prstGeom>
          <a:noFill/>
        </p:spPr>
        <p:txBody>
          <a:bodyPr wrap="square" rtlCol="0">
            <a:spAutoFit/>
          </a:bodyPr>
          <a:lstStyle/>
          <a:p>
            <a:pPr>
              <a:spcAft>
                <a:spcPts val="600"/>
              </a:spcAft>
            </a:pPr>
            <a:r>
              <a:rPr lang="en-US" sz="1600" dirty="0" smtClean="0"/>
              <a:t>Transmon qubits produce microwave photons that could be converted to telecommunication photons for transmission and coupling</a:t>
            </a:r>
            <a:endParaRPr lang="en-US" sz="1600" dirty="0"/>
          </a:p>
          <a:p>
            <a:pPr>
              <a:spcAft>
                <a:spcPts val="600"/>
              </a:spcAft>
            </a:pPr>
            <a:r>
              <a:rPr lang="en-US" sz="1600" dirty="0" smtClean="0"/>
              <a:t>SC qubit platforms useful for quantum processing and error correction</a:t>
            </a:r>
            <a:endParaRPr lang="en-US" sz="1600" dirty="0"/>
          </a:p>
          <a:p>
            <a:pPr>
              <a:spcAft>
                <a:spcPts val="600"/>
              </a:spcAft>
            </a:pPr>
            <a:r>
              <a:rPr lang="en-US" sz="1600" dirty="0" smtClean="0"/>
              <a:t> </a:t>
            </a:r>
            <a:endParaRPr lang="en-US" sz="1600" dirty="0"/>
          </a:p>
        </p:txBody>
      </p:sp>
      <p:sp>
        <p:nvSpPr>
          <p:cNvPr id="6" name="TextBox 5"/>
          <p:cNvSpPr txBox="1"/>
          <p:nvPr/>
        </p:nvSpPr>
        <p:spPr>
          <a:xfrm>
            <a:off x="7997718" y="320456"/>
            <a:ext cx="3811458" cy="3108543"/>
          </a:xfrm>
          <a:prstGeom prst="rect">
            <a:avLst/>
          </a:prstGeom>
          <a:noFill/>
        </p:spPr>
        <p:txBody>
          <a:bodyPr wrap="square" rtlCol="0">
            <a:spAutoFit/>
          </a:bodyPr>
          <a:lstStyle/>
          <a:p>
            <a:pPr>
              <a:spcAft>
                <a:spcPts val="600"/>
              </a:spcAft>
            </a:pPr>
            <a:r>
              <a:rPr lang="en-US" sz="1600" dirty="0" smtClean="0"/>
              <a:t>SC devices are leading platforms for qubits technologies</a:t>
            </a:r>
            <a:endParaRPr lang="en-US" sz="1600" dirty="0"/>
          </a:p>
          <a:p>
            <a:pPr>
              <a:spcAft>
                <a:spcPts val="600"/>
              </a:spcAft>
            </a:pPr>
            <a:r>
              <a:rPr lang="en-US" sz="1600" i="1" dirty="0" smtClean="0"/>
              <a:t>Conventional qubits</a:t>
            </a:r>
            <a:r>
              <a:rPr lang="en-US" sz="1600" dirty="0" smtClean="0"/>
              <a:t>:  non-linearity of the Josephson inductance</a:t>
            </a:r>
            <a:endParaRPr lang="en-US" sz="1600" dirty="0"/>
          </a:p>
          <a:p>
            <a:pPr>
              <a:spcAft>
                <a:spcPts val="600"/>
              </a:spcAft>
            </a:pPr>
            <a:r>
              <a:rPr lang="en-US" sz="1600" i="1" dirty="0" smtClean="0"/>
              <a:t>Topological  qubits:  </a:t>
            </a:r>
            <a:r>
              <a:rPr lang="en-US" sz="1600" dirty="0" smtClean="0"/>
              <a:t>Majorana fermions nucleated in hybrid SC-topological</a:t>
            </a:r>
          </a:p>
          <a:p>
            <a:pPr>
              <a:spcAft>
                <a:spcPts val="600"/>
              </a:spcAft>
            </a:pPr>
            <a:r>
              <a:rPr lang="en-US" sz="1600" i="1" dirty="0" smtClean="0"/>
              <a:t>All:  </a:t>
            </a:r>
            <a:r>
              <a:rPr lang="en-US" sz="1600" dirty="0" smtClean="0"/>
              <a:t>protection from dephasing by energy gap, </a:t>
            </a:r>
            <a:r>
              <a:rPr lang="en-US" sz="1600" dirty="0" err="1" smtClean="0"/>
              <a:t>intrinisic</a:t>
            </a:r>
            <a:r>
              <a:rPr lang="en-US" sz="1600" dirty="0" smtClean="0"/>
              <a:t> high-frequency scale that enables quantum phenomena, and low temperature operation  </a:t>
            </a:r>
            <a:endParaRPr lang="en-US" sz="1600" dirty="0"/>
          </a:p>
          <a:p>
            <a:pPr>
              <a:spcAft>
                <a:spcPts val="600"/>
              </a:spcAft>
            </a:pPr>
            <a:r>
              <a:rPr lang="en-US" sz="1600" dirty="0" smtClean="0"/>
              <a:t> </a:t>
            </a:r>
            <a:endParaRPr lang="en-US" sz="1600" dirty="0"/>
          </a:p>
        </p:txBody>
      </p:sp>
      <p:sp>
        <p:nvSpPr>
          <p:cNvPr id="7" name="TextBox 6"/>
          <p:cNvSpPr txBox="1"/>
          <p:nvPr/>
        </p:nvSpPr>
        <p:spPr>
          <a:xfrm>
            <a:off x="424570" y="3837930"/>
            <a:ext cx="3892033" cy="2539157"/>
          </a:xfrm>
          <a:prstGeom prst="rect">
            <a:avLst/>
          </a:prstGeom>
          <a:noFill/>
        </p:spPr>
        <p:txBody>
          <a:bodyPr wrap="square" rtlCol="0">
            <a:spAutoFit/>
          </a:bodyPr>
          <a:lstStyle/>
          <a:p>
            <a:pPr>
              <a:spcAft>
                <a:spcPts val="600"/>
              </a:spcAft>
            </a:pPr>
            <a:r>
              <a:rPr lang="en-US" sz="1600" dirty="0" smtClean="0"/>
              <a:t>Superconducting detectors already offer quantum-limited sensitivity</a:t>
            </a:r>
            <a:endParaRPr lang="en-US" sz="1600" dirty="0"/>
          </a:p>
          <a:p>
            <a:pPr>
              <a:spcAft>
                <a:spcPts val="600"/>
              </a:spcAft>
            </a:pPr>
            <a:r>
              <a:rPr lang="en-US" sz="1600" dirty="0" smtClean="0"/>
              <a:t>Improvements possible by incorporating entanglement and squeezed-state techniques</a:t>
            </a:r>
          </a:p>
          <a:p>
            <a:pPr>
              <a:spcAft>
                <a:spcPts val="600"/>
              </a:spcAft>
            </a:pPr>
            <a:r>
              <a:rPr lang="en-US" sz="1600" dirty="0" smtClean="0"/>
              <a:t>Novel sensors incorporating SQUIDs may be important in dark matter searches for </a:t>
            </a:r>
            <a:r>
              <a:rPr lang="en-US" sz="1600" dirty="0" err="1" smtClean="0"/>
              <a:t>axions</a:t>
            </a:r>
            <a:r>
              <a:rPr lang="en-US" sz="1600" dirty="0" smtClean="0"/>
              <a:t> and WIMPS </a:t>
            </a:r>
            <a:endParaRPr lang="en-US" sz="1600" dirty="0"/>
          </a:p>
          <a:p>
            <a:pPr>
              <a:spcAft>
                <a:spcPts val="600"/>
              </a:spcAft>
            </a:pPr>
            <a:r>
              <a:rPr lang="en-US" sz="1600" dirty="0" smtClean="0"/>
              <a:t> </a:t>
            </a:r>
            <a:endParaRPr lang="en-US" sz="1600" dirty="0"/>
          </a:p>
        </p:txBody>
      </p:sp>
      <p:sp>
        <p:nvSpPr>
          <p:cNvPr id="8" name="Rectangle 7"/>
          <p:cNvSpPr/>
          <p:nvPr/>
        </p:nvSpPr>
        <p:spPr>
          <a:xfrm>
            <a:off x="348718" y="333459"/>
            <a:ext cx="3912649" cy="1779724"/>
          </a:xfrm>
          <a:prstGeom prst="rect">
            <a:avLst/>
          </a:prstGeom>
          <a:noFill/>
          <a:ln w="28575">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28445" y="276582"/>
            <a:ext cx="3950005" cy="2952255"/>
          </a:xfrm>
          <a:prstGeom prst="rect">
            <a:avLst/>
          </a:prstGeom>
          <a:noFill/>
          <a:ln w="28575">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928445" y="3788854"/>
            <a:ext cx="3950005" cy="2745387"/>
          </a:xfrm>
          <a:prstGeom prst="rect">
            <a:avLst/>
          </a:prstGeom>
          <a:noFill/>
          <a:ln w="28575">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69334" y="3725636"/>
            <a:ext cx="3892033" cy="2952255"/>
          </a:xfrm>
          <a:prstGeom prst="rect">
            <a:avLst/>
          </a:prstGeom>
          <a:noFill/>
          <a:ln w="28575">
            <a:solidFill>
              <a:srgbClr val="F77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458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03503" y="187806"/>
            <a:ext cx="7258876" cy="461665"/>
          </a:xfrm>
          <a:prstGeom prst="rect">
            <a:avLst/>
          </a:prstGeom>
          <a:noFill/>
        </p:spPr>
        <p:txBody>
          <a:bodyPr wrap="square" rtlCol="0">
            <a:spAutoFit/>
          </a:bodyPr>
          <a:lstStyle/>
          <a:p>
            <a:r>
              <a:rPr lang="en-US" sz="2400" b="1" dirty="0" smtClean="0"/>
              <a:t>Primary drivers for Quantum information Science</a:t>
            </a:r>
            <a:endParaRPr lang="en-US" sz="2400" b="1" dirty="0"/>
          </a:p>
        </p:txBody>
      </p:sp>
      <p:sp>
        <p:nvSpPr>
          <p:cNvPr id="3" name="Rectangle 2"/>
          <p:cNvSpPr/>
          <p:nvPr/>
        </p:nvSpPr>
        <p:spPr>
          <a:xfrm>
            <a:off x="1715241" y="1273492"/>
            <a:ext cx="6719788" cy="2677656"/>
          </a:xfrm>
          <a:prstGeom prst="rect">
            <a:avLst/>
          </a:prstGeom>
        </p:spPr>
        <p:txBody>
          <a:bodyPr wrap="none">
            <a:spAutoFit/>
          </a:bodyPr>
          <a:lstStyle/>
          <a:p>
            <a:pPr marL="342900" indent="-342900">
              <a:buFontTx/>
              <a:buAutoNum type="arabicPeriod"/>
            </a:pPr>
            <a:r>
              <a:rPr lang="en-US" sz="2400" dirty="0"/>
              <a:t>Quantum computing ---- beyond Moore’s </a:t>
            </a:r>
            <a:r>
              <a:rPr lang="en-US" sz="2400" dirty="0" smtClean="0"/>
              <a:t>Law</a:t>
            </a:r>
          </a:p>
          <a:p>
            <a:endParaRPr lang="en-US" sz="2400" dirty="0" smtClean="0"/>
          </a:p>
          <a:p>
            <a:endParaRPr lang="en-US" sz="2400" dirty="0"/>
          </a:p>
          <a:p>
            <a:r>
              <a:rPr lang="en-US" sz="2400" dirty="0" smtClean="0"/>
              <a:t>2.  Secure </a:t>
            </a:r>
            <a:r>
              <a:rPr lang="en-US" sz="2400" dirty="0" smtClean="0"/>
              <a:t>data communications --- encryption codes</a:t>
            </a:r>
          </a:p>
          <a:p>
            <a:pPr marL="342900" indent="-342900">
              <a:buAutoNum type="arabicPeriod"/>
            </a:pPr>
            <a:endParaRPr lang="en-US" sz="2400" dirty="0"/>
          </a:p>
          <a:p>
            <a:pPr marL="342900" indent="-342900">
              <a:buAutoNum type="arabicPeriod"/>
            </a:pPr>
            <a:endParaRPr lang="en-US" sz="2400" dirty="0"/>
          </a:p>
          <a:p>
            <a:r>
              <a:rPr lang="en-US" sz="2400" dirty="0" smtClean="0"/>
              <a:t>3.  Exciting </a:t>
            </a:r>
            <a:r>
              <a:rPr lang="en-US" sz="2400" dirty="0" smtClean="0"/>
              <a:t>science enabled by quantum computing</a:t>
            </a:r>
            <a:endParaRPr lang="en-US" sz="2400" dirty="0"/>
          </a:p>
        </p:txBody>
      </p:sp>
    </p:spTree>
    <p:extLst>
      <p:ext uri="{BB962C8B-B14F-4D97-AF65-F5344CB8AC3E}">
        <p14:creationId xmlns:p14="http://schemas.microsoft.com/office/powerpoint/2010/main" val="235325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1763" y="3244333"/>
            <a:ext cx="6876153" cy="646331"/>
          </a:xfrm>
          <a:prstGeom prst="rect">
            <a:avLst/>
          </a:prstGeom>
        </p:spPr>
        <p:txBody>
          <a:bodyPr wrap="square">
            <a:spAutoFit/>
          </a:bodyPr>
          <a:lstStyle/>
          <a:p>
            <a:r>
              <a:rPr lang="en-US" dirty="0">
                <a:hlinkClick r:id="rId2"/>
              </a:rPr>
              <a:t>https://www.factbasedinsight.com/quantum-outlook-2019</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1888148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42" name="Picture 2" descr="bob.jpg                                                        00014C48Macintosh HD                   B75E23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0" y="1257300"/>
            <a:ext cx="2133600" cy="2324100"/>
          </a:xfrm>
          <a:prstGeom prst="rect">
            <a:avLst/>
          </a:prstGeom>
          <a:noFill/>
          <a:extLst>
            <a:ext uri="{909E8E84-426E-40dd-AFC4-6F175D3DCCD1}">
              <a14:hiddenFill xmlns="" xmlns:a14="http://schemas.microsoft.com/office/drawing/2010/main">
                <a:solidFill>
                  <a:srgbClr val="FFFFFF"/>
                </a:solidFill>
              </a14:hiddenFill>
            </a:ext>
          </a:extLst>
        </p:spPr>
      </p:pic>
      <p:pic>
        <p:nvPicPr>
          <p:cNvPr id="215043" name="Picture 3" descr=" Alice.jpg                                                      00014C48Macintosh HD                   B75E23A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219200"/>
            <a:ext cx="2654300" cy="2501900"/>
          </a:xfrm>
          <a:prstGeom prst="rect">
            <a:avLst/>
          </a:prstGeom>
          <a:noFill/>
          <a:extLst>
            <a:ext uri="{909E8E84-426E-40dd-AFC4-6F175D3DCCD1}">
              <a14:hiddenFill xmlns="" xmlns:a14="http://schemas.microsoft.com/office/drawing/2010/main">
                <a:solidFill>
                  <a:srgbClr val="FFFFFF"/>
                </a:solidFill>
              </a14:hiddenFill>
            </a:ext>
          </a:extLst>
        </p:spPr>
      </p:pic>
      <p:sp>
        <p:nvSpPr>
          <p:cNvPr id="215044" name="Text Box 4"/>
          <p:cNvSpPr txBox="1">
            <a:spLocks noChangeArrowheads="1"/>
          </p:cNvSpPr>
          <p:nvPr/>
        </p:nvSpPr>
        <p:spPr bwMode="auto">
          <a:xfrm>
            <a:off x="2438400" y="762000"/>
            <a:ext cx="1098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effectLst>
                  <a:outerShdw blurRad="38100" dist="38100" dir="2700000" algn="tl">
                    <a:srgbClr val="FFFFFF"/>
                  </a:outerShdw>
                </a:effectLst>
                <a:latin typeface="Arial" charset="0"/>
                <a:ea typeface="ＭＳ Ｐゴシック" charset="0"/>
              </a:rPr>
              <a:t>ALICE</a:t>
            </a:r>
          </a:p>
        </p:txBody>
      </p:sp>
      <p:sp>
        <p:nvSpPr>
          <p:cNvPr id="215045" name="Text Box 5"/>
          <p:cNvSpPr txBox="1">
            <a:spLocks noChangeArrowheads="1"/>
          </p:cNvSpPr>
          <p:nvPr/>
        </p:nvSpPr>
        <p:spPr bwMode="auto">
          <a:xfrm>
            <a:off x="9067801" y="762000"/>
            <a:ext cx="862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effectLst>
                  <a:outerShdw blurRad="38100" dist="38100" dir="2700000" algn="tl">
                    <a:srgbClr val="FFFFFF"/>
                  </a:outerShdw>
                </a:effectLst>
                <a:latin typeface="Arial" charset="0"/>
                <a:ea typeface="ＭＳ Ｐゴシック" charset="0"/>
              </a:rPr>
              <a:t>BOB</a:t>
            </a:r>
          </a:p>
        </p:txBody>
      </p:sp>
      <p:sp>
        <p:nvSpPr>
          <p:cNvPr id="215046" name="Text Box 6"/>
          <p:cNvSpPr txBox="1">
            <a:spLocks noChangeArrowheads="1"/>
          </p:cNvSpPr>
          <p:nvPr/>
        </p:nvSpPr>
        <p:spPr bwMode="auto">
          <a:xfrm>
            <a:off x="4800600" y="2209800"/>
            <a:ext cx="323215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2200" b="1">
                <a:solidFill>
                  <a:srgbClr val="000000"/>
                </a:solidFill>
                <a:latin typeface="Arial" charset="0"/>
                <a:ea typeface="ＭＳ Ｐゴシック" charset="0"/>
              </a:rPr>
              <a:t>Cipher:</a:t>
            </a:r>
          </a:p>
          <a:p>
            <a:pPr eaLnBrk="0" fontAlgn="base" hangingPunct="0">
              <a:spcBef>
                <a:spcPct val="0"/>
              </a:spcBef>
              <a:spcAft>
                <a:spcPct val="0"/>
              </a:spcAft>
            </a:pPr>
            <a:r>
              <a:rPr lang="en-US" sz="2200">
                <a:solidFill>
                  <a:srgbClr val="000000"/>
                </a:solidFill>
                <a:latin typeface="Arial" charset="0"/>
                <a:ea typeface="ＭＳ Ｐゴシック" charset="0"/>
              </a:rPr>
              <a:t>…0110010110100010…</a:t>
            </a:r>
          </a:p>
        </p:txBody>
      </p:sp>
      <p:grpSp>
        <p:nvGrpSpPr>
          <p:cNvPr id="215047" name="Group 7"/>
          <p:cNvGrpSpPr>
            <a:grpSpLocks/>
          </p:cNvGrpSpPr>
          <p:nvPr/>
        </p:nvGrpSpPr>
        <p:grpSpPr bwMode="auto">
          <a:xfrm>
            <a:off x="8331201" y="4114801"/>
            <a:ext cx="2454275" cy="1846263"/>
            <a:chOff x="3808" y="2394"/>
            <a:chExt cx="1546" cy="1163"/>
          </a:xfrm>
        </p:grpSpPr>
        <p:sp>
          <p:nvSpPr>
            <p:cNvPr id="215048" name="Text Box 8"/>
            <p:cNvSpPr txBox="1">
              <a:spLocks noChangeArrowheads="1"/>
            </p:cNvSpPr>
            <p:nvPr/>
          </p:nvSpPr>
          <p:spPr bwMode="auto">
            <a:xfrm>
              <a:off x="3808" y="2394"/>
              <a:ext cx="1546" cy="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pPr>
              <a:r>
                <a:rPr lang="en-US" sz="2300">
                  <a:solidFill>
                    <a:srgbClr val="000000"/>
                  </a:solidFill>
                  <a:latin typeface="Arial" charset="0"/>
                  <a:ea typeface="ＭＳ Ｐゴシック" charset="0"/>
                </a:rPr>
                <a:t>XOR(Cipher,Key)</a:t>
              </a:r>
            </a:p>
            <a:p>
              <a:pPr algn="ctr" eaLnBrk="0" fontAlgn="base" hangingPunct="0">
                <a:spcBef>
                  <a:spcPct val="0"/>
                </a:spcBef>
                <a:spcAft>
                  <a:spcPct val="0"/>
                </a:spcAft>
              </a:pPr>
              <a:endParaRPr lang="en-US" sz="2300">
                <a:solidFill>
                  <a:srgbClr val="000000"/>
                </a:solidFill>
                <a:latin typeface="Arial" charset="0"/>
                <a:ea typeface="ＭＳ Ｐゴシック" charset="0"/>
              </a:endParaRPr>
            </a:p>
            <a:p>
              <a:pPr algn="ctr" eaLnBrk="0" fontAlgn="base" hangingPunct="0">
                <a:spcBef>
                  <a:spcPct val="0"/>
                </a:spcBef>
                <a:spcAft>
                  <a:spcPct val="0"/>
                </a:spcAft>
              </a:pPr>
              <a:endParaRPr lang="en-US" sz="2300">
                <a:solidFill>
                  <a:srgbClr val="000000"/>
                </a:solidFill>
                <a:latin typeface="Arial" charset="0"/>
                <a:ea typeface="ＭＳ Ｐゴシック" charset="0"/>
              </a:endParaRPr>
            </a:p>
            <a:p>
              <a:pPr algn="ctr" eaLnBrk="0" fontAlgn="base" hangingPunct="0">
                <a:spcBef>
                  <a:spcPct val="0"/>
                </a:spcBef>
                <a:spcAft>
                  <a:spcPct val="0"/>
                </a:spcAft>
              </a:pPr>
              <a:endParaRPr lang="en-US" sz="2300">
                <a:solidFill>
                  <a:srgbClr val="000000"/>
                </a:solidFill>
                <a:latin typeface="Arial" charset="0"/>
                <a:ea typeface="ＭＳ Ｐゴシック" charset="0"/>
              </a:endParaRPr>
            </a:p>
            <a:p>
              <a:pPr algn="ctr" eaLnBrk="0" fontAlgn="base" hangingPunct="0">
                <a:spcBef>
                  <a:spcPct val="0"/>
                </a:spcBef>
                <a:spcAft>
                  <a:spcPct val="0"/>
                </a:spcAft>
              </a:pPr>
              <a:r>
                <a:rPr lang="en-US" sz="2300">
                  <a:solidFill>
                    <a:srgbClr val="000000"/>
                  </a:solidFill>
                  <a:latin typeface="Arial" charset="0"/>
                  <a:ea typeface="ＭＳ Ｐゴシック" charset="0"/>
                </a:rPr>
                <a:t>Message</a:t>
              </a:r>
            </a:p>
          </p:txBody>
        </p:sp>
        <p:sp>
          <p:nvSpPr>
            <p:cNvPr id="215049" name="Line 9"/>
            <p:cNvSpPr>
              <a:spLocks noChangeShapeType="1"/>
            </p:cNvSpPr>
            <p:nvPr/>
          </p:nvSpPr>
          <p:spPr bwMode="auto">
            <a:xfrm>
              <a:off x="4608" y="2662"/>
              <a:ext cx="0" cy="672"/>
            </a:xfrm>
            <a:prstGeom prst="line">
              <a:avLst/>
            </a:prstGeom>
            <a:noFill/>
            <a:ln w="444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grpSp>
      <p:grpSp>
        <p:nvGrpSpPr>
          <p:cNvPr id="215050" name="Group 10"/>
          <p:cNvGrpSpPr>
            <a:grpSpLocks/>
          </p:cNvGrpSpPr>
          <p:nvPr/>
        </p:nvGrpSpPr>
        <p:grpSpPr bwMode="auto">
          <a:xfrm>
            <a:off x="3124200" y="2514601"/>
            <a:ext cx="5791200" cy="4322763"/>
            <a:chOff x="1008" y="2989"/>
            <a:chExt cx="3648" cy="2723"/>
          </a:xfrm>
        </p:grpSpPr>
        <p:pic>
          <p:nvPicPr>
            <p:cNvPr id="215051" name="Picture 11" descr="cat.jpg                                                        00014C48Macintosh HD                   B75E23A5:"/>
            <p:cNvPicPr>
              <a:picLocks noChangeAspect="1" noChangeArrowheads="1"/>
            </p:cNvPicPr>
            <p:nvPr/>
          </p:nvPicPr>
          <p:blipFill>
            <a:blip r:embed="rId4">
              <a:extLst>
                <a:ext uri="{28A0092B-C50C-407E-A947-70E740481C1C}">
                  <a14:useLocalDpi xmlns:a14="http://schemas.microsoft.com/office/drawing/2010/main" val="0"/>
                </a:ext>
              </a:extLst>
            </a:blip>
            <a:srcRect l="34483" t="57257"/>
            <a:stretch>
              <a:fillRect/>
            </a:stretch>
          </p:blipFill>
          <p:spPr bwMode="auto">
            <a:xfrm>
              <a:off x="1392" y="3744"/>
              <a:ext cx="2737" cy="1720"/>
            </a:xfrm>
            <a:prstGeom prst="rect">
              <a:avLst/>
            </a:prstGeom>
            <a:noFill/>
            <a:extLst>
              <a:ext uri="{909E8E84-426E-40dd-AFC4-6F175D3DCCD1}">
                <a14:hiddenFill xmlns="" xmlns:a14="http://schemas.microsoft.com/office/drawing/2010/main">
                  <a:solidFill>
                    <a:srgbClr val="FFFFFF"/>
                  </a:solidFill>
                </a14:hiddenFill>
              </a:ext>
            </a:extLst>
          </p:spPr>
        </p:pic>
        <p:sp>
          <p:nvSpPr>
            <p:cNvPr id="215052" name="Text Box 12"/>
            <p:cNvSpPr txBox="1">
              <a:spLocks noChangeArrowheads="1"/>
            </p:cNvSpPr>
            <p:nvPr/>
          </p:nvSpPr>
          <p:spPr bwMode="auto">
            <a:xfrm>
              <a:off x="2624" y="5424"/>
              <a:ext cx="500" cy="2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2400" b="1">
                  <a:solidFill>
                    <a:srgbClr val="000000"/>
                  </a:solidFill>
                  <a:effectLst>
                    <a:outerShdw blurRad="38100" dist="38100" dir="2700000" algn="tl">
                      <a:srgbClr val="FFFFFF"/>
                    </a:outerShdw>
                  </a:effectLst>
                  <a:latin typeface="Arial" charset="0"/>
                  <a:ea typeface="ＭＳ Ｐゴシック" charset="0"/>
                </a:rPr>
                <a:t>EVE</a:t>
              </a:r>
            </a:p>
          </p:txBody>
        </p:sp>
        <p:sp>
          <p:nvSpPr>
            <p:cNvPr id="215053" name="Freeform 13"/>
            <p:cNvSpPr>
              <a:spLocks/>
            </p:cNvSpPr>
            <p:nvPr/>
          </p:nvSpPr>
          <p:spPr bwMode="auto">
            <a:xfrm>
              <a:off x="1008" y="2989"/>
              <a:ext cx="1776" cy="1488"/>
            </a:xfrm>
            <a:custGeom>
              <a:avLst/>
              <a:gdLst>
                <a:gd name="T0" fmla="*/ 0 w 1776"/>
                <a:gd name="T1" fmla="*/ 0 h 1488"/>
                <a:gd name="T2" fmla="*/ 432 w 1776"/>
                <a:gd name="T3" fmla="*/ 816 h 1488"/>
                <a:gd name="T4" fmla="*/ 1776 w 1776"/>
                <a:gd name="T5" fmla="*/ 1488 h 1488"/>
              </a:gdLst>
              <a:ahLst/>
              <a:cxnLst>
                <a:cxn ang="0">
                  <a:pos x="T0" y="T1"/>
                </a:cxn>
                <a:cxn ang="0">
                  <a:pos x="T2" y="T3"/>
                </a:cxn>
                <a:cxn ang="0">
                  <a:pos x="T4" y="T5"/>
                </a:cxn>
              </a:cxnLst>
              <a:rect l="0" t="0" r="r" b="b"/>
              <a:pathLst>
                <a:path w="1776" h="1488">
                  <a:moveTo>
                    <a:pt x="0" y="0"/>
                  </a:moveTo>
                  <a:cubicBezTo>
                    <a:pt x="68" y="284"/>
                    <a:pt x="136" y="568"/>
                    <a:pt x="432" y="816"/>
                  </a:cubicBezTo>
                  <a:cubicBezTo>
                    <a:pt x="728" y="1064"/>
                    <a:pt x="1552" y="1376"/>
                    <a:pt x="1776" y="1488"/>
                  </a:cubicBezTo>
                </a:path>
              </a:pathLst>
            </a:custGeom>
            <a:noFill/>
            <a:ln w="38100">
              <a:solidFill>
                <a:srgbClr val="FF0000"/>
              </a:solidFill>
              <a:round/>
              <a:headEnd type="stealth"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215054" name="Freeform 14"/>
            <p:cNvSpPr>
              <a:spLocks/>
            </p:cNvSpPr>
            <p:nvPr/>
          </p:nvSpPr>
          <p:spPr bwMode="auto">
            <a:xfrm>
              <a:off x="3456" y="3613"/>
              <a:ext cx="1200" cy="864"/>
            </a:xfrm>
            <a:custGeom>
              <a:avLst/>
              <a:gdLst>
                <a:gd name="T0" fmla="*/ 0 w 1200"/>
                <a:gd name="T1" fmla="*/ 864 h 864"/>
                <a:gd name="T2" fmla="*/ 816 w 1200"/>
                <a:gd name="T3" fmla="*/ 480 h 864"/>
                <a:gd name="T4" fmla="*/ 1200 w 1200"/>
                <a:gd name="T5" fmla="*/ 0 h 864"/>
              </a:gdLst>
              <a:ahLst/>
              <a:cxnLst>
                <a:cxn ang="0">
                  <a:pos x="T0" y="T1"/>
                </a:cxn>
                <a:cxn ang="0">
                  <a:pos x="T2" y="T3"/>
                </a:cxn>
                <a:cxn ang="0">
                  <a:pos x="T4" y="T5"/>
                </a:cxn>
              </a:cxnLst>
              <a:rect l="0" t="0" r="r" b="b"/>
              <a:pathLst>
                <a:path w="1200" h="864">
                  <a:moveTo>
                    <a:pt x="0" y="864"/>
                  </a:moveTo>
                  <a:cubicBezTo>
                    <a:pt x="308" y="744"/>
                    <a:pt x="616" y="624"/>
                    <a:pt x="816" y="480"/>
                  </a:cubicBezTo>
                  <a:cubicBezTo>
                    <a:pt x="1016" y="336"/>
                    <a:pt x="1136" y="80"/>
                    <a:pt x="1200" y="0"/>
                  </a:cubicBezTo>
                </a:path>
              </a:pathLst>
            </a:custGeom>
            <a:noFill/>
            <a:ln w="38100">
              <a:solidFill>
                <a:srgbClr val="FF0000"/>
              </a:solidFill>
              <a:round/>
              <a:headEnd type="stealth"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grpSp>
      <p:grpSp>
        <p:nvGrpSpPr>
          <p:cNvPr id="215055" name="Group 15"/>
          <p:cNvGrpSpPr>
            <a:grpSpLocks/>
          </p:cNvGrpSpPr>
          <p:nvPr/>
        </p:nvGrpSpPr>
        <p:grpSpPr bwMode="auto">
          <a:xfrm>
            <a:off x="2932114" y="1219200"/>
            <a:ext cx="5754687" cy="1227138"/>
            <a:chOff x="887" y="611"/>
            <a:chExt cx="3625" cy="773"/>
          </a:xfrm>
        </p:grpSpPr>
        <p:sp>
          <p:nvSpPr>
            <p:cNvPr id="215056" name="Text Box 16"/>
            <p:cNvSpPr txBox="1">
              <a:spLocks noChangeArrowheads="1"/>
            </p:cNvSpPr>
            <p:nvPr/>
          </p:nvSpPr>
          <p:spPr bwMode="auto">
            <a:xfrm>
              <a:off x="2016" y="611"/>
              <a:ext cx="2232" cy="48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0" fontAlgn="base" hangingPunct="0">
                <a:spcBef>
                  <a:spcPct val="0"/>
                </a:spcBef>
                <a:spcAft>
                  <a:spcPct val="0"/>
                </a:spcAft>
              </a:pPr>
              <a:r>
                <a:rPr lang="en-US" sz="2200" b="1">
                  <a:solidFill>
                    <a:srgbClr val="000000"/>
                  </a:solidFill>
                  <a:latin typeface="Arial" charset="0"/>
                  <a:ea typeface="ＭＳ Ｐゴシック" charset="0"/>
                </a:rPr>
                <a:t>KEY:</a:t>
              </a:r>
              <a:endParaRPr lang="en-US" sz="2200">
                <a:solidFill>
                  <a:srgbClr val="000000"/>
                </a:solidFill>
                <a:latin typeface="Arial" charset="0"/>
                <a:ea typeface="ＭＳ Ｐゴシック" charset="0"/>
              </a:endParaRPr>
            </a:p>
            <a:p>
              <a:pPr eaLnBrk="0" fontAlgn="base" hangingPunct="0">
                <a:spcBef>
                  <a:spcPct val="0"/>
                </a:spcBef>
                <a:spcAft>
                  <a:spcPct val="0"/>
                </a:spcAft>
              </a:pPr>
              <a:r>
                <a:rPr lang="en-US" sz="2200">
                  <a:solidFill>
                    <a:srgbClr val="000000"/>
                  </a:solidFill>
                  <a:latin typeface="Arial" charset="0"/>
                  <a:ea typeface="ＭＳ Ｐゴシック" charset="0"/>
                </a:rPr>
                <a:t>…010001010011101001…</a:t>
              </a:r>
            </a:p>
          </p:txBody>
        </p:sp>
        <p:sp>
          <p:nvSpPr>
            <p:cNvPr id="215057" name="Freeform 17"/>
            <p:cNvSpPr>
              <a:spLocks/>
            </p:cNvSpPr>
            <p:nvPr/>
          </p:nvSpPr>
          <p:spPr bwMode="auto">
            <a:xfrm>
              <a:off x="1056" y="1104"/>
              <a:ext cx="3456" cy="168"/>
            </a:xfrm>
            <a:custGeom>
              <a:avLst/>
              <a:gdLst>
                <a:gd name="T0" fmla="*/ 0 w 3456"/>
                <a:gd name="T1" fmla="*/ 168 h 168"/>
                <a:gd name="T2" fmla="*/ 1104 w 3456"/>
                <a:gd name="T3" fmla="*/ 24 h 168"/>
                <a:gd name="T4" fmla="*/ 2928 w 3456"/>
                <a:gd name="T5" fmla="*/ 24 h 168"/>
                <a:gd name="T6" fmla="*/ 3456 w 3456"/>
                <a:gd name="T7" fmla="*/ 72 h 168"/>
              </a:gdLst>
              <a:ahLst/>
              <a:cxnLst>
                <a:cxn ang="0">
                  <a:pos x="T0" y="T1"/>
                </a:cxn>
                <a:cxn ang="0">
                  <a:pos x="T2" y="T3"/>
                </a:cxn>
                <a:cxn ang="0">
                  <a:pos x="T4" y="T5"/>
                </a:cxn>
                <a:cxn ang="0">
                  <a:pos x="T6" y="T7"/>
                </a:cxn>
              </a:cxnLst>
              <a:rect l="0" t="0" r="r" b="b"/>
              <a:pathLst>
                <a:path w="3456" h="168">
                  <a:moveTo>
                    <a:pt x="0" y="168"/>
                  </a:moveTo>
                  <a:cubicBezTo>
                    <a:pt x="308" y="108"/>
                    <a:pt x="616" y="48"/>
                    <a:pt x="1104" y="24"/>
                  </a:cubicBezTo>
                  <a:cubicBezTo>
                    <a:pt x="1592" y="0"/>
                    <a:pt x="2536" y="16"/>
                    <a:pt x="2928" y="24"/>
                  </a:cubicBezTo>
                  <a:cubicBezTo>
                    <a:pt x="3320" y="32"/>
                    <a:pt x="3368" y="64"/>
                    <a:pt x="3456" y="72"/>
                  </a:cubicBezTo>
                </a:path>
              </a:pathLst>
            </a:custGeom>
            <a:noFill/>
            <a:ln w="38100">
              <a:solidFill>
                <a:srgbClr val="0000FF"/>
              </a:solidFill>
              <a:round/>
              <a:headEnd type="stealth" w="med" len="med"/>
              <a:tailEnd type="stealth"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sp>
          <p:nvSpPr>
            <p:cNvPr id="215058" name="Oval 18"/>
            <p:cNvSpPr>
              <a:spLocks noChangeArrowheads="1"/>
            </p:cNvSpPr>
            <p:nvPr/>
          </p:nvSpPr>
          <p:spPr bwMode="auto">
            <a:xfrm>
              <a:off x="887" y="1192"/>
              <a:ext cx="192" cy="192"/>
            </a:xfrm>
            <a:prstGeom prst="ellipse">
              <a:avLst/>
            </a:prstGeom>
            <a:noFill/>
            <a:ln w="28575">
              <a:solidFill>
                <a:schemeClr val="accent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grpSp>
      <p:sp>
        <p:nvSpPr>
          <p:cNvPr id="215059" name="Rectangle 19"/>
          <p:cNvSpPr>
            <a:spLocks noChangeArrowheads="1"/>
          </p:cNvSpPr>
          <p:nvPr/>
        </p:nvSpPr>
        <p:spPr bwMode="auto">
          <a:xfrm>
            <a:off x="4222072" y="168675"/>
            <a:ext cx="51816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fontAlgn="base" hangingPunct="0">
              <a:spcBef>
                <a:spcPct val="0"/>
              </a:spcBef>
              <a:spcAft>
                <a:spcPct val="0"/>
              </a:spcAft>
            </a:pPr>
            <a:r>
              <a:rPr lang="en-US" sz="2400" dirty="0">
                <a:solidFill>
                  <a:srgbClr val="0000FF"/>
                </a:solidFill>
                <a:latin typeface="Arial" charset="0"/>
                <a:ea typeface="ＭＳ Ｐゴシック" charset="0"/>
              </a:rPr>
              <a:t>Quantum Cryptography</a:t>
            </a:r>
            <a:endParaRPr lang="en-US" sz="2400" dirty="0">
              <a:solidFill>
                <a:srgbClr val="000000"/>
              </a:solidFill>
              <a:latin typeface="Arial" charset="0"/>
              <a:ea typeface="ＭＳ Ｐゴシック" charset="0"/>
            </a:endParaRPr>
          </a:p>
        </p:txBody>
      </p:sp>
      <p:grpSp>
        <p:nvGrpSpPr>
          <p:cNvPr id="215061" name="Group 21"/>
          <p:cNvGrpSpPr>
            <a:grpSpLocks/>
          </p:cNvGrpSpPr>
          <p:nvPr/>
        </p:nvGrpSpPr>
        <p:grpSpPr bwMode="auto">
          <a:xfrm>
            <a:off x="1423987" y="4343401"/>
            <a:ext cx="2778126" cy="1846263"/>
            <a:chOff x="321" y="2634"/>
            <a:chExt cx="1750" cy="1163"/>
          </a:xfrm>
        </p:grpSpPr>
        <p:sp>
          <p:nvSpPr>
            <p:cNvPr id="215062" name="Text Box 22"/>
            <p:cNvSpPr txBox="1">
              <a:spLocks noChangeArrowheads="1"/>
            </p:cNvSpPr>
            <p:nvPr/>
          </p:nvSpPr>
          <p:spPr bwMode="auto">
            <a:xfrm>
              <a:off x="321" y="2634"/>
              <a:ext cx="1750" cy="11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eaLnBrk="0" fontAlgn="base" hangingPunct="0">
                <a:spcBef>
                  <a:spcPct val="0"/>
                </a:spcBef>
                <a:spcAft>
                  <a:spcPct val="0"/>
                </a:spcAft>
              </a:pPr>
              <a:r>
                <a:rPr lang="en-US" sz="2300">
                  <a:solidFill>
                    <a:srgbClr val="000000"/>
                  </a:solidFill>
                  <a:latin typeface="Arial" charset="0"/>
                  <a:ea typeface="ＭＳ Ｐゴシック" charset="0"/>
                </a:rPr>
                <a:t>XOR(Message,Key)</a:t>
              </a:r>
            </a:p>
            <a:p>
              <a:pPr algn="ctr" eaLnBrk="0" fontAlgn="base" hangingPunct="0">
                <a:spcBef>
                  <a:spcPct val="0"/>
                </a:spcBef>
                <a:spcAft>
                  <a:spcPct val="0"/>
                </a:spcAft>
              </a:pPr>
              <a:endParaRPr lang="en-US" sz="2300">
                <a:solidFill>
                  <a:srgbClr val="000000"/>
                </a:solidFill>
                <a:latin typeface="Arial" charset="0"/>
                <a:ea typeface="ＭＳ Ｐゴシック" charset="0"/>
              </a:endParaRPr>
            </a:p>
            <a:p>
              <a:pPr algn="ctr" eaLnBrk="0" fontAlgn="base" hangingPunct="0">
                <a:spcBef>
                  <a:spcPct val="0"/>
                </a:spcBef>
                <a:spcAft>
                  <a:spcPct val="0"/>
                </a:spcAft>
              </a:pPr>
              <a:endParaRPr lang="en-US" sz="2300">
                <a:solidFill>
                  <a:srgbClr val="000000"/>
                </a:solidFill>
                <a:latin typeface="Arial" charset="0"/>
                <a:ea typeface="ＭＳ Ｐゴシック" charset="0"/>
              </a:endParaRPr>
            </a:p>
            <a:p>
              <a:pPr algn="ctr" eaLnBrk="0" fontAlgn="base" hangingPunct="0">
                <a:spcBef>
                  <a:spcPct val="0"/>
                </a:spcBef>
                <a:spcAft>
                  <a:spcPct val="0"/>
                </a:spcAft>
              </a:pPr>
              <a:endParaRPr lang="en-US" sz="2300">
                <a:solidFill>
                  <a:srgbClr val="000000"/>
                </a:solidFill>
                <a:latin typeface="Arial" charset="0"/>
                <a:ea typeface="ＭＳ Ｐゴシック" charset="0"/>
              </a:endParaRPr>
            </a:p>
            <a:p>
              <a:pPr algn="ctr" eaLnBrk="0" fontAlgn="base" hangingPunct="0">
                <a:spcBef>
                  <a:spcPct val="0"/>
                </a:spcBef>
                <a:spcAft>
                  <a:spcPct val="0"/>
                </a:spcAft>
              </a:pPr>
              <a:r>
                <a:rPr lang="en-US" sz="2300">
                  <a:solidFill>
                    <a:srgbClr val="000000"/>
                  </a:solidFill>
                  <a:latin typeface="Arial" charset="0"/>
                  <a:ea typeface="ＭＳ Ｐゴシック" charset="0"/>
                </a:rPr>
                <a:t>Cipher</a:t>
              </a:r>
            </a:p>
          </p:txBody>
        </p:sp>
        <p:sp>
          <p:nvSpPr>
            <p:cNvPr id="215063" name="Line 23"/>
            <p:cNvSpPr>
              <a:spLocks noChangeShapeType="1"/>
            </p:cNvSpPr>
            <p:nvPr/>
          </p:nvSpPr>
          <p:spPr bwMode="auto">
            <a:xfrm>
              <a:off x="1200" y="2880"/>
              <a:ext cx="0" cy="672"/>
            </a:xfrm>
            <a:prstGeom prst="line">
              <a:avLst/>
            </a:prstGeom>
            <a:noFill/>
            <a:ln w="44450">
              <a:solidFill>
                <a:schemeClr val="tx1"/>
              </a:solidFill>
              <a:round/>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fontAlgn="base" hangingPunct="0">
                <a:spcBef>
                  <a:spcPct val="0"/>
                </a:spcBef>
                <a:spcAft>
                  <a:spcPct val="0"/>
                </a:spcAft>
              </a:pPr>
              <a:endParaRPr lang="en-US" sz="3200" b="1">
                <a:solidFill>
                  <a:srgbClr val="000000"/>
                </a:solidFill>
                <a:effectLst>
                  <a:outerShdw blurRad="38100" dist="38100" dir="2700000" algn="tl">
                    <a:srgbClr val="000000">
                      <a:alpha val="43137"/>
                    </a:srgbClr>
                  </a:outerShdw>
                </a:effectLst>
                <a:latin typeface="Times" charset="0"/>
                <a:ea typeface="ＭＳ Ｐゴシック" charset="0"/>
              </a:endParaRPr>
            </a:p>
          </p:txBody>
        </p:sp>
      </p:grpSp>
    </p:spTree>
    <p:extLst>
      <p:ext uri="{BB962C8B-B14F-4D97-AF65-F5344CB8AC3E}">
        <p14:creationId xmlns:p14="http://schemas.microsoft.com/office/powerpoint/2010/main" val="4244926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50610216" presetClass="exit" presetSubtype="0" fill="hold" grpId="0" nodeType="clickEffect">
                                  <p:stCondLst>
                                    <p:cond delay="0"/>
                                  </p:stCondLst>
                                  <p:childTnLst>
                                    <p:set>
                                      <p:cBhvr>
                                        <p:cTn id="6" dur="1" fill="hold">
                                          <p:stCondLst>
                                            <p:cond delay="499"/>
                                          </p:stCondLst>
                                        </p:cTn>
                                        <p:tgtEl>
                                          <p:spTgt spid="21505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215055"/>
                                        </p:tgtEl>
                                        <p:attrNameLst>
                                          <p:attrName>style.visibility</p:attrName>
                                        </p:attrNameLst>
                                      </p:cBhvr>
                                      <p:to>
                                        <p:strVal val="visible"/>
                                      </p:to>
                                    </p:set>
                                  </p:childTnLst>
                                </p:cTn>
                              </p:par>
                            </p:childTnLst>
                          </p:cTn>
                        </p:par>
                        <p:par>
                          <p:cTn id="11" fill="hold" nodeType="afterGroup">
                            <p:stCondLst>
                              <p:cond delay="500"/>
                            </p:stCondLst>
                            <p:childTnLst>
                              <p:par>
                                <p:cTn id="12" presetID="22" presetClass="entr" presetSubtype="1" fill="hold" nodeType="afterEffect">
                                  <p:stCondLst>
                                    <p:cond delay="3000"/>
                                  </p:stCondLst>
                                  <p:childTnLst>
                                    <p:set>
                                      <p:cBhvr>
                                        <p:cTn id="13" dur="1" fill="hold">
                                          <p:stCondLst>
                                            <p:cond delay="0"/>
                                          </p:stCondLst>
                                        </p:cTn>
                                        <p:tgtEl>
                                          <p:spTgt spid="215061"/>
                                        </p:tgtEl>
                                        <p:attrNameLst>
                                          <p:attrName>style.visibility</p:attrName>
                                        </p:attrNameLst>
                                      </p:cBhvr>
                                      <p:to>
                                        <p:strVal val="visible"/>
                                      </p:to>
                                    </p:set>
                                    <p:animEffect transition="in" filter="wipe(up)">
                                      <p:cBhvr>
                                        <p:cTn id="14" dur="500"/>
                                        <p:tgtEl>
                                          <p:spTgt spid="215061"/>
                                        </p:tgtEl>
                                      </p:cBhvr>
                                    </p:animEffect>
                                  </p:childTnLst>
                                </p:cTn>
                              </p:par>
                            </p:childTnLst>
                          </p:cTn>
                        </p:par>
                        <p:par>
                          <p:cTn id="15" fill="hold" nodeType="afterGroup">
                            <p:stCondLst>
                              <p:cond delay="4000"/>
                            </p:stCondLst>
                            <p:childTnLst>
                              <p:par>
                                <p:cTn id="16" presetID="1" presetClass="entr" presetSubtype="0" fill="hold" grpId="0" nodeType="afterEffect">
                                  <p:stCondLst>
                                    <p:cond delay="1000"/>
                                  </p:stCondLst>
                                  <p:childTnLst>
                                    <p:set>
                                      <p:cBhvr>
                                        <p:cTn id="17" dur="1" fill="hold">
                                          <p:stCondLst>
                                            <p:cond delay="499"/>
                                          </p:stCondLst>
                                        </p:cTn>
                                        <p:tgtEl>
                                          <p:spTgt spid="215046"/>
                                        </p:tgtEl>
                                        <p:attrNameLst>
                                          <p:attrName>style.visibility</p:attrName>
                                        </p:attrNameLst>
                                      </p:cBhvr>
                                      <p:to>
                                        <p:strVal val="visible"/>
                                      </p:to>
                                    </p:set>
                                  </p:childTnLst>
                                </p:cTn>
                              </p:par>
                            </p:childTnLst>
                          </p:cTn>
                        </p:par>
                        <p:par>
                          <p:cTn id="18" fill="hold" nodeType="afterGroup">
                            <p:stCondLst>
                              <p:cond delay="5500"/>
                            </p:stCondLst>
                            <p:childTnLst>
                              <p:par>
                                <p:cTn id="19" presetID="22" presetClass="entr" presetSubtype="1" fill="hold" nodeType="afterEffect">
                                  <p:stCondLst>
                                    <p:cond delay="3000"/>
                                  </p:stCondLst>
                                  <p:childTnLst>
                                    <p:set>
                                      <p:cBhvr>
                                        <p:cTn id="20" dur="1" fill="hold">
                                          <p:stCondLst>
                                            <p:cond delay="0"/>
                                          </p:stCondLst>
                                        </p:cTn>
                                        <p:tgtEl>
                                          <p:spTgt spid="215047"/>
                                        </p:tgtEl>
                                        <p:attrNameLst>
                                          <p:attrName>style.visibility</p:attrName>
                                        </p:attrNameLst>
                                      </p:cBhvr>
                                      <p:to>
                                        <p:strVal val="visible"/>
                                      </p:to>
                                    </p:set>
                                    <p:animEffect transition="in" filter="wipe(up)">
                                      <p:cBhvr>
                                        <p:cTn id="21" dur="500"/>
                                        <p:tgtEl>
                                          <p:spTgt spid="2150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nodeType="clickEffect">
                                  <p:stCondLst>
                                    <p:cond delay="0"/>
                                  </p:stCondLst>
                                  <p:childTnLst>
                                    <p:set>
                                      <p:cBhvr>
                                        <p:cTn id="25" dur="1" fill="hold">
                                          <p:stCondLst>
                                            <p:cond delay="0"/>
                                          </p:stCondLst>
                                        </p:cTn>
                                        <p:tgtEl>
                                          <p:spTgt spid="215050"/>
                                        </p:tgtEl>
                                        <p:attrNameLst>
                                          <p:attrName>style.visibility</p:attrName>
                                        </p:attrNameLst>
                                      </p:cBhvr>
                                      <p:to>
                                        <p:strVal val="visible"/>
                                      </p:to>
                                    </p:set>
                                    <p:animEffect transition="in" filter="wipe(down)">
                                      <p:cBhvr>
                                        <p:cTn id="26" dur="500"/>
                                        <p:tgtEl>
                                          <p:spTgt spid="215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6" grpId="0" autoUpdateAnimBg="0"/>
      <p:bldP spid="215059" grpId="0"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tserver\bie on Entire Network">
  <a:themeElements>
    <a:clrScheme name="">
      <a:dk1>
        <a:srgbClr val="000040"/>
      </a:dk1>
      <a:lt1>
        <a:srgbClr val="FFFFFF"/>
      </a:lt1>
      <a:dk2>
        <a:srgbClr val="000080"/>
      </a:dk2>
      <a:lt2>
        <a:srgbClr val="FF7C80"/>
      </a:lt2>
      <a:accent1>
        <a:srgbClr val="00FFCC"/>
      </a:accent1>
      <a:accent2>
        <a:srgbClr val="00FFFF"/>
      </a:accent2>
      <a:accent3>
        <a:srgbClr val="AAAAC0"/>
      </a:accent3>
      <a:accent4>
        <a:srgbClr val="DADADA"/>
      </a:accent4>
      <a:accent5>
        <a:srgbClr val="AAFFE2"/>
      </a:accent5>
      <a:accent6>
        <a:srgbClr val="00E7E7"/>
      </a:accent6>
      <a:hlink>
        <a:srgbClr val="FF99FF"/>
      </a:hlink>
      <a:folHlink>
        <a:srgbClr val="8080FF"/>
      </a:folHlink>
    </a:clrScheme>
    <a:fontScheme name="\\Ntserver\bie on Entire Network">
      <a:majorFont>
        <a:latin typeface="Comic Sans MS"/>
        <a:ea typeface="ＭＳ Ｐゴシック"/>
        <a:cs typeface=""/>
      </a:majorFont>
      <a:minorFont>
        <a:latin typeface="Comic Sans M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a:ln>
              <a:noFill/>
            </a:ln>
            <a:solidFill>
              <a:srgbClr val="E7F210"/>
            </a:solidFill>
            <a:effectLst/>
            <a:latin typeface="Comic Sans M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400" b="0" i="0" u="none" strike="noStrike" cap="none" normalizeH="0" baseline="0">
            <a:ln>
              <a:noFill/>
            </a:ln>
            <a:solidFill>
              <a:srgbClr val="E7F210"/>
            </a:solidFill>
            <a:effectLst/>
            <a:latin typeface="Comic Sans MS" charset="0"/>
            <a:ea typeface="ＭＳ Ｐゴシック" charset="0"/>
          </a:defRPr>
        </a:defPPr>
      </a:lstStyle>
    </a:lnDef>
  </a:objectDefaults>
  <a:extraClrSchemeLst>
    <a:extraClrScheme>
      <a:clrScheme name="\\Ntserver\bie on Entire Networ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tserver\bie on Entire Network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Ntserver\bie on Entire Network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tserver\bie on Entire Network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tserver\bie on Entire Netwo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tserver\bie on Entire Netwo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Ntserver\bie on Entire Netwo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3781</TotalTime>
  <Words>2253</Words>
  <Application>Microsoft Office PowerPoint</Application>
  <PresentationFormat>Widescreen</PresentationFormat>
  <Paragraphs>312</Paragraphs>
  <Slides>37</Slides>
  <Notes>0</Notes>
  <HiddenSlides>1</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4</vt:i4>
      </vt:variant>
      <vt:variant>
        <vt:lpstr>Slide Titles</vt:lpstr>
      </vt:variant>
      <vt:variant>
        <vt:i4>37</vt:i4>
      </vt:variant>
    </vt:vector>
  </HeadingPairs>
  <TitlesOfParts>
    <vt:vector size="61" baseType="lpstr">
      <vt:lpstr>MS PGothic</vt:lpstr>
      <vt:lpstr>Yu Gothic</vt:lpstr>
      <vt:lpstr>Arial</vt:lpstr>
      <vt:lpstr>Arial Unicode MS</vt:lpstr>
      <vt:lpstr>Calibri</vt:lpstr>
      <vt:lpstr>Calibri Light</vt:lpstr>
      <vt:lpstr>Cambria Math</vt:lpstr>
      <vt:lpstr>Comic Sans MS</vt:lpstr>
      <vt:lpstr>Helvetica</vt:lpstr>
      <vt:lpstr>medium-content-serif-font</vt:lpstr>
      <vt:lpstr>Monotype Sorts</vt:lpstr>
      <vt:lpstr>MT Symbol</vt:lpstr>
      <vt:lpstr>Symbol</vt:lpstr>
      <vt:lpstr>Times</vt:lpstr>
      <vt:lpstr>Times New Roman</vt:lpstr>
      <vt:lpstr>Verdana</vt:lpstr>
      <vt:lpstr>Wingdings</vt:lpstr>
      <vt:lpstr>Wingdings 3</vt:lpstr>
      <vt:lpstr>Office Theme</vt:lpstr>
      <vt:lpstr>\\Ntserver\bie on Entire Network</vt:lpstr>
      <vt:lpstr>Mathcad</vt:lpstr>
      <vt:lpstr>Microsoft Equation 3.0</vt:lpstr>
      <vt:lpstr>Equation</vt:lpstr>
      <vt:lpstr>MathType Equation</vt:lpstr>
      <vt:lpstr>PowerPoint Presentation</vt:lpstr>
      <vt:lpstr>PowerPoint Presentation</vt:lpstr>
      <vt:lpstr>PowerPoint Presentation</vt:lpstr>
      <vt:lpstr>Quantum Information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Quantum Computing</vt:lpstr>
      <vt:lpstr>PowerPoint Presentation</vt:lpstr>
      <vt:lpstr>PowerPoint Presentation</vt:lpstr>
      <vt:lpstr>PowerPoint Presentation</vt:lpstr>
      <vt:lpstr>Classic vs. Quantum Logic</vt:lpstr>
      <vt:lpstr>PowerPoint Presentation</vt:lpstr>
      <vt:lpstr>Key to quantum computation = entanglement</vt:lpstr>
      <vt:lpstr>Classical vs. Quantum logic --- gates and algorithms (cont’d)</vt:lpstr>
      <vt:lpstr>Classical vs. Quantum logic --- gates and algorithms (cont’d)</vt:lpstr>
      <vt:lpstr>PowerPoint Presentation</vt:lpstr>
      <vt:lpstr>PowerPoint Presentation</vt:lpstr>
      <vt:lpstr>PowerPoint Presentation</vt:lpstr>
      <vt:lpstr>PowerPoint Presentation</vt:lpstr>
      <vt:lpstr>PowerPoint Presentation</vt:lpstr>
      <vt:lpstr>Requirements for quantum computation (DiVincenzo criteria)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Illinois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 Harlingen, Dale J</dc:creator>
  <cp:lastModifiedBy>Van Harlingen, Dale J</cp:lastModifiedBy>
  <cp:revision>35</cp:revision>
  <dcterms:created xsi:type="dcterms:W3CDTF">2019-11-11T20:29:51Z</dcterms:created>
  <dcterms:modified xsi:type="dcterms:W3CDTF">2019-11-14T22:43:55Z</dcterms:modified>
</cp:coreProperties>
</file>